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72" r:id="rId5"/>
  </p:sldMasterIdLst>
  <p:notesMasterIdLst>
    <p:notesMasterId r:id="rId45"/>
  </p:notesMasterIdLst>
  <p:sldIdLst>
    <p:sldId id="256" r:id="rId6"/>
    <p:sldId id="305" r:id="rId7"/>
    <p:sldId id="257" r:id="rId8"/>
    <p:sldId id="258" r:id="rId9"/>
    <p:sldId id="297" r:id="rId10"/>
    <p:sldId id="298" r:id="rId11"/>
    <p:sldId id="265" r:id="rId12"/>
    <p:sldId id="267" r:id="rId13"/>
    <p:sldId id="268" r:id="rId14"/>
    <p:sldId id="269" r:id="rId15"/>
    <p:sldId id="304" r:id="rId16"/>
    <p:sldId id="271" r:id="rId17"/>
    <p:sldId id="277" r:id="rId18"/>
    <p:sldId id="270" r:id="rId19"/>
    <p:sldId id="290" r:id="rId20"/>
    <p:sldId id="283" r:id="rId21"/>
    <p:sldId id="272" r:id="rId22"/>
    <p:sldId id="273" r:id="rId23"/>
    <p:sldId id="291" r:id="rId24"/>
    <p:sldId id="274" r:id="rId25"/>
    <p:sldId id="296" r:id="rId26"/>
    <p:sldId id="292" r:id="rId27"/>
    <p:sldId id="275" r:id="rId28"/>
    <p:sldId id="287" r:id="rId29"/>
    <p:sldId id="288" r:id="rId30"/>
    <p:sldId id="284" r:id="rId31"/>
    <p:sldId id="281" r:id="rId32"/>
    <p:sldId id="285" r:id="rId33"/>
    <p:sldId id="286" r:id="rId34"/>
    <p:sldId id="300" r:id="rId35"/>
    <p:sldId id="289" r:id="rId36"/>
    <p:sldId id="299" r:id="rId37"/>
    <p:sldId id="302" r:id="rId38"/>
    <p:sldId id="303" r:id="rId39"/>
    <p:sldId id="282" r:id="rId40"/>
    <p:sldId id="294" r:id="rId41"/>
    <p:sldId id="295" r:id="rId42"/>
    <p:sldId id="306" r:id="rId43"/>
    <p:sldId id="307" r:id="rId44"/>
  </p:sldIdLst>
  <p:sldSz cx="9753600" cy="7315200"/>
  <p:notesSz cx="6858000" cy="9144000"/>
  <p:embeddedFontLst>
    <p:embeddedFont>
      <p:font typeface="Noto Sans" panose="020B0502040504020204" pitchFamily="34" charset="0"/>
      <p:regular r:id="rId46"/>
      <p:bold r:id="rId47"/>
      <p:italic r:id="rId48"/>
      <p:boldItalic r:id="rId49"/>
    </p:embeddedFont>
    <p:embeddedFont>
      <p:font typeface="Poppins Medium" panose="00000600000000000000" pitchFamily="2" charset="0"/>
      <p:regular r:id="rId50"/>
      <p:italic r:id="rId51"/>
    </p:embeddedFont>
    <p:embeddedFont>
      <p:font typeface="Poppins Medium Bold" panose="020B0604020202020204"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979CBB-7CEC-A6AC-99D0-A72B80A1B747}" name="Ivana  Šatrak" initials="IŠ" userId="S::ivana.satrak@klikamo.onmicrosoft.com::5232e316-0a8d-4393-8e2d-fbbf0a2f7d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7E7"/>
    <a:srgbClr val="67C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9363F0-2B43-C09A-48A5-8FEB5F786FD6}" v="10" dt="2024-03-28T13:28:44.116"/>
  </p1510:revLst>
</p1510:revInfo>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99" d="100"/>
          <a:sy n="99" d="100"/>
        </p:scale>
        <p:origin x="175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3.fntdata"/><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1.fntdata"/><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4.fntdata"/><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mari Majdandžić (DOOR)" userId="S::anamari.majdandzic@door.hr::5dffe14a-3cd4-44f3-822d-4a7ca9d198a7" providerId="AD" clId="Web-{769363F0-2B43-C09A-48A5-8FEB5F786FD6}"/>
    <pc:docChg chg="modSld">
      <pc:chgData name="Anamari Majdandžić (DOOR)" userId="S::anamari.majdandzic@door.hr::5dffe14a-3cd4-44f3-822d-4a7ca9d198a7" providerId="AD" clId="Web-{769363F0-2B43-C09A-48A5-8FEB5F786FD6}" dt="2024-03-28T13:28:38.006" v="7"/>
      <pc:docMkLst>
        <pc:docMk/>
      </pc:docMkLst>
      <pc:sldChg chg="modSp">
        <pc:chgData name="Anamari Majdandžić (DOOR)" userId="S::anamari.majdandzic@door.hr::5dffe14a-3cd4-44f3-822d-4a7ca9d198a7" providerId="AD" clId="Web-{769363F0-2B43-C09A-48A5-8FEB5F786FD6}" dt="2024-03-28T13:28:38.006" v="7"/>
        <pc:sldMkLst>
          <pc:docMk/>
          <pc:sldMk cId="2116756224" sldId="268"/>
        </pc:sldMkLst>
        <pc:graphicFrameChg chg="mod modGraphic">
          <ac:chgData name="Anamari Majdandžić (DOOR)" userId="S::anamari.majdandzic@door.hr::5dffe14a-3cd4-44f3-822d-4a7ca9d198a7" providerId="AD" clId="Web-{769363F0-2B43-C09A-48A5-8FEB5F786FD6}" dt="2024-03-28T13:28:38.006" v="7"/>
          <ac:graphicFrameMkLst>
            <pc:docMk/>
            <pc:sldMk cId="2116756224" sldId="268"/>
            <ac:graphicFrameMk id="3" creationId="{2094FAC9-76B1-C10D-A167-0761F9FA7C7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44CDB-E78D-8241-887B-C056640290BA}"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hr-HR"/>
        </a:p>
      </dgm:t>
    </dgm:pt>
    <dgm:pt modelId="{2D308B61-1119-3648-86FE-7E0C557B5712}">
      <dgm:prSet phldrT="[Tekst]" phldr="0" custT="1"/>
      <dgm:spPr/>
      <dgm:t>
        <a:bodyPr/>
        <a:lstStyle/>
        <a:p>
          <a:pPr algn="ctr"/>
          <a:r>
            <a:rPr lang="hr-HR" sz="1400" dirty="0">
              <a:latin typeface="Noto Sans" panose="020B0502040504020204" pitchFamily="34" charset="0"/>
              <a:ea typeface="Noto Sans" panose="020B0502040504020204" pitchFamily="34" charset="0"/>
              <a:cs typeface="Noto Sans" panose="020B0502040504020204" pitchFamily="34" charset="0"/>
            </a:rPr>
            <a:t>Energetski učinkovita nekretnina je zdrav, siguran i ugodan dom, ali i ono što je najvažnije- dugoročno najjeftiniji dom. Energetski savjetnik usmjerava pojedinca u postizanju energetske učinkovitosti.</a:t>
          </a:r>
        </a:p>
      </dgm:t>
    </dgm:pt>
    <dgm:pt modelId="{26AAA2B6-93A7-F840-BA5C-0767F9F354CB}" type="parTrans" cxnId="{ACFB59A0-C29E-C149-B828-AC86C48B8A64}">
      <dgm:prSet/>
      <dgm:spPr/>
      <dgm:t>
        <a:bodyPr/>
        <a:lstStyle/>
        <a:p>
          <a:endParaRPr lang="hr-HR">
            <a:latin typeface="+mn-lt"/>
          </a:endParaRPr>
        </a:p>
      </dgm:t>
    </dgm:pt>
    <dgm:pt modelId="{9A74AA65-CF75-954F-86A8-625E84A7AE4D}" type="sibTrans" cxnId="{ACFB59A0-C29E-C149-B828-AC86C48B8A64}">
      <dgm:prSet/>
      <dgm:spPr/>
      <dgm:t>
        <a:bodyPr/>
        <a:lstStyle/>
        <a:p>
          <a:endParaRPr lang="hr-HR">
            <a:latin typeface="+mn-lt"/>
          </a:endParaRPr>
        </a:p>
      </dgm:t>
    </dgm:pt>
    <dgm:pt modelId="{062104B3-DC12-1A48-8C52-4AC4D850DE84}" type="pres">
      <dgm:prSet presAssocID="{46D44CDB-E78D-8241-887B-C056640290BA}" presName="linear" presStyleCnt="0">
        <dgm:presLayoutVars>
          <dgm:animLvl val="lvl"/>
          <dgm:resizeHandles val="exact"/>
        </dgm:presLayoutVars>
      </dgm:prSet>
      <dgm:spPr/>
    </dgm:pt>
    <dgm:pt modelId="{4276ADD5-0F1D-054A-8C1D-4D868D0F446B}" type="pres">
      <dgm:prSet presAssocID="{2D308B61-1119-3648-86FE-7E0C557B5712}" presName="parentText" presStyleLbl="node1" presStyleIdx="0" presStyleCnt="1">
        <dgm:presLayoutVars>
          <dgm:chMax val="0"/>
          <dgm:bulletEnabled val="1"/>
        </dgm:presLayoutVars>
      </dgm:prSet>
      <dgm:spPr/>
    </dgm:pt>
  </dgm:ptLst>
  <dgm:cxnLst>
    <dgm:cxn modelId="{ACFB59A0-C29E-C149-B828-AC86C48B8A64}" srcId="{46D44CDB-E78D-8241-887B-C056640290BA}" destId="{2D308B61-1119-3648-86FE-7E0C557B5712}" srcOrd="0" destOrd="0" parTransId="{26AAA2B6-93A7-F840-BA5C-0767F9F354CB}" sibTransId="{9A74AA65-CF75-954F-86A8-625E84A7AE4D}"/>
    <dgm:cxn modelId="{CD427AD9-A8CF-784B-8E89-13FF9C4AEEDA}" type="presOf" srcId="{46D44CDB-E78D-8241-887B-C056640290BA}" destId="{062104B3-DC12-1A48-8C52-4AC4D850DE84}" srcOrd="0" destOrd="0" presId="urn:microsoft.com/office/officeart/2005/8/layout/vList2"/>
    <dgm:cxn modelId="{A5FFE6DE-560A-0742-99CB-EC2C7B1A0DAF}" type="presOf" srcId="{2D308B61-1119-3648-86FE-7E0C557B5712}" destId="{4276ADD5-0F1D-054A-8C1D-4D868D0F446B}" srcOrd="0" destOrd="0" presId="urn:microsoft.com/office/officeart/2005/8/layout/vList2"/>
    <dgm:cxn modelId="{4120C57E-D4A2-6941-9CF3-194D4428868C}" type="presParOf" srcId="{062104B3-DC12-1A48-8C52-4AC4D850DE84}" destId="{4276ADD5-0F1D-054A-8C1D-4D868D0F446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6ADD5-0F1D-054A-8C1D-4D868D0F446B}">
      <dsp:nvSpPr>
        <dsp:cNvPr id="0" name=""/>
        <dsp:cNvSpPr/>
      </dsp:nvSpPr>
      <dsp:spPr>
        <a:xfrm>
          <a:off x="0" y="1744664"/>
          <a:ext cx="6813693" cy="12168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kern="1200" dirty="0">
              <a:latin typeface="Noto Sans" panose="020B0502040504020204" pitchFamily="34" charset="0"/>
              <a:ea typeface="Noto Sans" panose="020B0502040504020204" pitchFamily="34" charset="0"/>
              <a:cs typeface="Noto Sans" panose="020B0502040504020204" pitchFamily="34" charset="0"/>
            </a:rPr>
            <a:t>Energetski učinkovita nekretnina je zdrav, siguran i ugodan dom, ali i ono što je najvažnije- dugoročno najjeftiniji dom. Energetski savjetnik usmjerava pojedinca u postizanju energetske učinkovitosti.</a:t>
          </a:r>
        </a:p>
      </dsp:txBody>
      <dsp:txXfrm>
        <a:off x="59399" y="1804063"/>
        <a:ext cx="6694895"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oto Sans" panose="020B0502040504020204" pitchFamily="34" charset="0"/>
              </a:defRPr>
            </a:lvl1pPr>
          </a:lstStyle>
          <a:p>
            <a:endParaRPr lang="hr-HR" dirty="0"/>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oto Sans" panose="020B0502040504020204" pitchFamily="34" charset="0"/>
              </a:defRPr>
            </a:lvl1pPr>
          </a:lstStyle>
          <a:p>
            <a:fld id="{2D94D35E-03B1-478B-ACC9-00F156A5FF1E}" type="datetimeFigureOut">
              <a:rPr lang="hr-HR" smtClean="0"/>
              <a:pPr/>
              <a:t>17.6.2024.</a:t>
            </a:fld>
            <a:endParaRPr lang="hr-HR" dirty="0"/>
          </a:p>
        </p:txBody>
      </p:sp>
      <p:sp>
        <p:nvSpPr>
          <p:cNvPr id="4" name="Rezervirano mjesto slike slajd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dirty="0"/>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dirty="0"/>
              <a:t>Kliknite da biste uredili matrice</a:t>
            </a:r>
          </a:p>
          <a:p>
            <a:pPr lvl="1"/>
            <a:r>
              <a:rPr lang="hr-HR" dirty="0"/>
              <a:t>Druga razina</a:t>
            </a:r>
          </a:p>
          <a:p>
            <a:pPr lvl="2"/>
            <a:r>
              <a:rPr lang="hr-HR" dirty="0"/>
              <a:t>Treća razina</a:t>
            </a:r>
          </a:p>
          <a:p>
            <a:pPr lvl="3"/>
            <a:r>
              <a:rPr lang="hr-HR" dirty="0"/>
              <a:t>Četvrta razina</a:t>
            </a:r>
          </a:p>
          <a:p>
            <a:pPr lvl="4"/>
            <a:r>
              <a:rPr lang="hr-HR" dirty="0"/>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oto Sans" panose="020B0502040504020204" pitchFamily="34" charset="0"/>
              </a:defRPr>
            </a:lvl1pPr>
          </a:lstStyle>
          <a:p>
            <a:endParaRPr lang="hr-HR" dirty="0"/>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oto Sans" panose="020B0502040504020204" pitchFamily="34" charset="0"/>
              </a:defRPr>
            </a:lvl1pPr>
          </a:lstStyle>
          <a:p>
            <a:fld id="{ACE3B6A7-A0D4-4AB8-AE1D-794698E26811}" type="slidenum">
              <a:rPr lang="hr-HR" smtClean="0"/>
              <a:pPr/>
              <a:t>‹#›</a:t>
            </a:fld>
            <a:endParaRPr lang="hr-HR" dirty="0"/>
          </a:p>
        </p:txBody>
      </p:sp>
    </p:spTree>
    <p:extLst>
      <p:ext uri="{BB962C8B-B14F-4D97-AF65-F5344CB8AC3E}">
        <p14:creationId xmlns:p14="http://schemas.microsoft.com/office/powerpoint/2010/main" val="3248309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oto Sans" panose="020B0502040504020204" pitchFamily="34" charset="0"/>
        <a:ea typeface="+mn-ea"/>
        <a:cs typeface="+mn-cs"/>
      </a:defRPr>
    </a:lvl1pPr>
    <a:lvl2pPr marL="457200" algn="l" defTabSz="914400" rtl="0" eaLnBrk="1" latinLnBrk="0" hangingPunct="1">
      <a:defRPr sz="1200" kern="1200">
        <a:solidFill>
          <a:schemeClr val="tx1"/>
        </a:solidFill>
        <a:latin typeface="Noto Sans" panose="020B0502040504020204" pitchFamily="34" charset="0"/>
        <a:ea typeface="+mn-ea"/>
        <a:cs typeface="+mn-cs"/>
      </a:defRPr>
    </a:lvl2pPr>
    <a:lvl3pPr marL="914400" algn="l" defTabSz="914400" rtl="0" eaLnBrk="1" latinLnBrk="0" hangingPunct="1">
      <a:defRPr sz="1200" kern="1200">
        <a:solidFill>
          <a:schemeClr val="tx1"/>
        </a:solidFill>
        <a:latin typeface="Noto Sans" panose="020B0502040504020204" pitchFamily="34" charset="0"/>
        <a:ea typeface="+mn-ea"/>
        <a:cs typeface="+mn-cs"/>
      </a:defRPr>
    </a:lvl3pPr>
    <a:lvl4pPr marL="1371600" algn="l" defTabSz="914400" rtl="0" eaLnBrk="1" latinLnBrk="0" hangingPunct="1">
      <a:defRPr sz="1200" kern="1200">
        <a:solidFill>
          <a:schemeClr val="tx1"/>
        </a:solidFill>
        <a:latin typeface="Noto Sans" panose="020B0502040504020204" pitchFamily="34" charset="0"/>
        <a:ea typeface="+mn-ea"/>
        <a:cs typeface="+mn-cs"/>
      </a:defRPr>
    </a:lvl4pPr>
    <a:lvl5pPr marL="1828800" algn="l" defTabSz="914400" rtl="0" eaLnBrk="1" latinLnBrk="0" hangingPunct="1">
      <a:defRPr sz="1200" kern="1200">
        <a:solidFill>
          <a:schemeClr val="tx1"/>
        </a:solidFill>
        <a:latin typeface="Noto Sans" panose="020B050204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C2A31DE6-4CD7-480E-AFFD-EDDE9183FCDE}" type="slidenum">
              <a:rPr lang="hr-HR" smtClean="0"/>
              <a:t>1</a:t>
            </a:fld>
            <a:endParaRPr lang="hr-HR"/>
          </a:p>
        </p:txBody>
      </p:sp>
    </p:spTree>
    <p:extLst>
      <p:ext uri="{BB962C8B-B14F-4D97-AF65-F5344CB8AC3E}">
        <p14:creationId xmlns:p14="http://schemas.microsoft.com/office/powerpoint/2010/main" val="53524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C2A31DE6-4CD7-480E-AFFD-EDDE9183FCDE}" type="slidenum">
              <a:rPr lang="hr-HR" smtClean="0"/>
              <a:t>2</a:t>
            </a:fld>
            <a:endParaRPr lang="hr-HR"/>
          </a:p>
        </p:txBody>
      </p:sp>
    </p:spTree>
    <p:extLst>
      <p:ext uri="{BB962C8B-B14F-4D97-AF65-F5344CB8AC3E}">
        <p14:creationId xmlns:p14="http://schemas.microsoft.com/office/powerpoint/2010/main" val="2743256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31DE6-4CD7-480E-AFFD-EDDE9183FCDE}"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201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31DE6-4CD7-480E-AFFD-EDDE9183FCDE}"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604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760" y="1514969"/>
            <a:ext cx="4145280" cy="1045351"/>
          </a:xfrm>
        </p:spPr>
        <p:txBody>
          <a:bodyPr/>
          <a:lstStyle/>
          <a:p>
            <a:r>
              <a:rPr lang="en-US"/>
              <a:t>Click to edit Master title style</a:t>
            </a:r>
          </a:p>
        </p:txBody>
      </p:sp>
      <p:sp>
        <p:nvSpPr>
          <p:cNvPr id="3" name="Subtitle 2"/>
          <p:cNvSpPr>
            <a:spLocks noGrp="1"/>
          </p:cNvSpPr>
          <p:nvPr>
            <p:ph type="subTitle" idx="1"/>
          </p:nvPr>
        </p:nvSpPr>
        <p:spPr>
          <a:xfrm>
            <a:off x="731520" y="2763520"/>
            <a:ext cx="3413760" cy="1246293"/>
          </a:xfrm>
        </p:spPr>
        <p:txBody>
          <a:bodyPr/>
          <a:lstStyle>
            <a:lvl1pPr marL="0" indent="0" algn="ctr">
              <a:buNone/>
              <a:defRPr>
                <a:solidFill>
                  <a:schemeClr val="tx1">
                    <a:tint val="75000"/>
                  </a:schemeClr>
                </a:solidFill>
              </a:defRPr>
            </a:lvl1pPr>
            <a:lvl2pPr marL="243825" indent="0" algn="ctr">
              <a:buNone/>
              <a:defRPr>
                <a:solidFill>
                  <a:schemeClr val="tx1">
                    <a:tint val="75000"/>
                  </a:schemeClr>
                </a:solidFill>
              </a:defRPr>
            </a:lvl2pPr>
            <a:lvl3pPr marL="487650" indent="0" algn="ctr">
              <a:buNone/>
              <a:defRPr>
                <a:solidFill>
                  <a:schemeClr val="tx1">
                    <a:tint val="75000"/>
                  </a:schemeClr>
                </a:solidFill>
              </a:defRPr>
            </a:lvl3pPr>
            <a:lvl4pPr marL="731474" indent="0" algn="ctr">
              <a:buNone/>
              <a:defRPr>
                <a:solidFill>
                  <a:schemeClr val="tx1">
                    <a:tint val="75000"/>
                  </a:schemeClr>
                </a:solidFill>
              </a:defRPr>
            </a:lvl4pPr>
            <a:lvl5pPr marL="975299" indent="0" algn="ctr">
              <a:buNone/>
              <a:defRPr>
                <a:solidFill>
                  <a:schemeClr val="tx1">
                    <a:tint val="75000"/>
                  </a:schemeClr>
                </a:solidFill>
              </a:defRPr>
            </a:lvl5pPr>
            <a:lvl6pPr marL="1219124" indent="0" algn="ctr">
              <a:buNone/>
              <a:defRPr>
                <a:solidFill>
                  <a:schemeClr val="tx1">
                    <a:tint val="75000"/>
                  </a:schemeClr>
                </a:solidFill>
              </a:defRPr>
            </a:lvl6pPr>
            <a:lvl7pPr marL="1462949" indent="0" algn="ctr">
              <a:buNone/>
              <a:defRPr>
                <a:solidFill>
                  <a:schemeClr val="tx1">
                    <a:tint val="75000"/>
                  </a:schemeClr>
                </a:solidFill>
              </a:defRPr>
            </a:lvl7pPr>
            <a:lvl8pPr marL="1706773" indent="0" algn="ctr">
              <a:buNone/>
              <a:defRPr>
                <a:solidFill>
                  <a:schemeClr val="tx1">
                    <a:tint val="75000"/>
                  </a:schemeClr>
                </a:solidFill>
              </a:defRPr>
            </a:lvl8pPr>
            <a:lvl9pPr marL="19505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7423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3011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5680" y="195299"/>
            <a:ext cx="1097280" cy="416108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3840" y="195299"/>
            <a:ext cx="3210560" cy="41610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6579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760" y="1514969"/>
            <a:ext cx="4145280" cy="1045351"/>
          </a:xfrm>
        </p:spPr>
        <p:txBody>
          <a:bodyPr/>
          <a:lstStyle/>
          <a:p>
            <a:r>
              <a:rPr lang="en-US"/>
              <a:t>Click to edit Master title style</a:t>
            </a:r>
          </a:p>
        </p:txBody>
      </p:sp>
      <p:sp>
        <p:nvSpPr>
          <p:cNvPr id="3" name="Subtitle 2"/>
          <p:cNvSpPr>
            <a:spLocks noGrp="1"/>
          </p:cNvSpPr>
          <p:nvPr>
            <p:ph type="subTitle" idx="1"/>
          </p:nvPr>
        </p:nvSpPr>
        <p:spPr>
          <a:xfrm>
            <a:off x="731520" y="2763520"/>
            <a:ext cx="3413760" cy="1246293"/>
          </a:xfrm>
        </p:spPr>
        <p:txBody>
          <a:bodyPr/>
          <a:lstStyle>
            <a:lvl1pPr marL="0" indent="0" algn="ctr">
              <a:buNone/>
              <a:defRPr>
                <a:solidFill>
                  <a:schemeClr val="tx1">
                    <a:tint val="75000"/>
                  </a:schemeClr>
                </a:solidFill>
              </a:defRPr>
            </a:lvl1pPr>
            <a:lvl2pPr marL="243825" indent="0" algn="ctr">
              <a:buNone/>
              <a:defRPr>
                <a:solidFill>
                  <a:schemeClr val="tx1">
                    <a:tint val="75000"/>
                  </a:schemeClr>
                </a:solidFill>
              </a:defRPr>
            </a:lvl2pPr>
            <a:lvl3pPr marL="487650" indent="0" algn="ctr">
              <a:buNone/>
              <a:defRPr>
                <a:solidFill>
                  <a:schemeClr val="tx1">
                    <a:tint val="75000"/>
                  </a:schemeClr>
                </a:solidFill>
              </a:defRPr>
            </a:lvl3pPr>
            <a:lvl4pPr marL="731474" indent="0" algn="ctr">
              <a:buNone/>
              <a:defRPr>
                <a:solidFill>
                  <a:schemeClr val="tx1">
                    <a:tint val="75000"/>
                  </a:schemeClr>
                </a:solidFill>
              </a:defRPr>
            </a:lvl4pPr>
            <a:lvl5pPr marL="975299" indent="0" algn="ctr">
              <a:buNone/>
              <a:defRPr>
                <a:solidFill>
                  <a:schemeClr val="tx1">
                    <a:tint val="75000"/>
                  </a:schemeClr>
                </a:solidFill>
              </a:defRPr>
            </a:lvl5pPr>
            <a:lvl6pPr marL="1219124" indent="0" algn="ctr">
              <a:buNone/>
              <a:defRPr>
                <a:solidFill>
                  <a:schemeClr val="tx1">
                    <a:tint val="75000"/>
                  </a:schemeClr>
                </a:solidFill>
              </a:defRPr>
            </a:lvl6pPr>
            <a:lvl7pPr marL="1462949" indent="0" algn="ctr">
              <a:buNone/>
              <a:defRPr>
                <a:solidFill>
                  <a:schemeClr val="tx1">
                    <a:tint val="75000"/>
                  </a:schemeClr>
                </a:solidFill>
              </a:defRPr>
            </a:lvl7pPr>
            <a:lvl8pPr marL="1706773" indent="0" algn="ctr">
              <a:buNone/>
              <a:defRPr>
                <a:solidFill>
                  <a:schemeClr val="tx1">
                    <a:tint val="75000"/>
                  </a:schemeClr>
                </a:solidFill>
              </a:defRPr>
            </a:lvl8pPr>
            <a:lvl9pPr marL="19505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8690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9917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5234" y="3133796"/>
            <a:ext cx="4145280" cy="968587"/>
          </a:xfrm>
        </p:spPr>
        <p:txBody>
          <a:bodyPr anchor="t"/>
          <a:lstStyle>
            <a:lvl1pPr algn="l">
              <a:defRPr sz="2133" b="1" cap="all"/>
            </a:lvl1pPr>
          </a:lstStyle>
          <a:p>
            <a:r>
              <a:rPr lang="en-US"/>
              <a:t>Click to edit Master title style</a:t>
            </a:r>
          </a:p>
        </p:txBody>
      </p:sp>
      <p:sp>
        <p:nvSpPr>
          <p:cNvPr id="3" name="Text Placeholder 2"/>
          <p:cNvSpPr>
            <a:spLocks noGrp="1"/>
          </p:cNvSpPr>
          <p:nvPr>
            <p:ph type="body" idx="1"/>
          </p:nvPr>
        </p:nvSpPr>
        <p:spPr>
          <a:xfrm>
            <a:off x="385234" y="2066996"/>
            <a:ext cx="4145280" cy="1066800"/>
          </a:xfrm>
        </p:spPr>
        <p:txBody>
          <a:bodyPr anchor="b"/>
          <a:lstStyle>
            <a:lvl1pPr marL="0" indent="0">
              <a:buNone/>
              <a:defRPr sz="1067">
                <a:solidFill>
                  <a:schemeClr val="tx1">
                    <a:tint val="75000"/>
                  </a:schemeClr>
                </a:solidFill>
              </a:defRPr>
            </a:lvl1pPr>
            <a:lvl2pPr marL="243825" indent="0">
              <a:buNone/>
              <a:defRPr sz="960">
                <a:solidFill>
                  <a:schemeClr val="tx1">
                    <a:tint val="75000"/>
                  </a:schemeClr>
                </a:solidFill>
              </a:defRPr>
            </a:lvl2pPr>
            <a:lvl3pPr marL="487650" indent="0">
              <a:buNone/>
              <a:defRPr sz="853">
                <a:solidFill>
                  <a:schemeClr val="tx1">
                    <a:tint val="75000"/>
                  </a:schemeClr>
                </a:solidFill>
              </a:defRPr>
            </a:lvl3pPr>
            <a:lvl4pPr marL="731474" indent="0">
              <a:buNone/>
              <a:defRPr sz="747">
                <a:solidFill>
                  <a:schemeClr val="tx1">
                    <a:tint val="75000"/>
                  </a:schemeClr>
                </a:solidFill>
              </a:defRPr>
            </a:lvl4pPr>
            <a:lvl5pPr marL="975299" indent="0">
              <a:buNone/>
              <a:defRPr sz="747">
                <a:solidFill>
                  <a:schemeClr val="tx1">
                    <a:tint val="75000"/>
                  </a:schemeClr>
                </a:solidFill>
              </a:defRPr>
            </a:lvl5pPr>
            <a:lvl6pPr marL="1219124" indent="0">
              <a:buNone/>
              <a:defRPr sz="747">
                <a:solidFill>
                  <a:schemeClr val="tx1">
                    <a:tint val="75000"/>
                  </a:schemeClr>
                </a:solidFill>
              </a:defRPr>
            </a:lvl6pPr>
            <a:lvl7pPr marL="1462949" indent="0">
              <a:buNone/>
              <a:defRPr sz="747">
                <a:solidFill>
                  <a:schemeClr val="tx1">
                    <a:tint val="75000"/>
                  </a:schemeClr>
                </a:solidFill>
              </a:defRPr>
            </a:lvl7pPr>
            <a:lvl8pPr marL="1706773" indent="0">
              <a:buNone/>
              <a:defRPr sz="747">
                <a:solidFill>
                  <a:schemeClr val="tx1">
                    <a:tint val="75000"/>
                  </a:schemeClr>
                </a:solidFill>
              </a:defRPr>
            </a:lvl8pPr>
            <a:lvl9pPr marL="1950598" indent="0">
              <a:buNone/>
              <a:defRPr sz="7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4195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3840" y="1137920"/>
            <a:ext cx="2153920" cy="3218463"/>
          </a:xfrm>
        </p:spPr>
        <p:txBody>
          <a:bodyPr/>
          <a:lstStyle>
            <a:lvl1pPr>
              <a:defRPr sz="1493"/>
            </a:lvl1pPr>
            <a:lvl2pPr>
              <a:defRPr sz="1280"/>
            </a:lvl2pPr>
            <a:lvl3pPr>
              <a:defRPr sz="1067"/>
            </a:lvl3pPr>
            <a:lvl4pPr>
              <a:defRPr sz="960"/>
            </a:lvl4pPr>
            <a:lvl5pPr>
              <a:defRPr sz="960"/>
            </a:lvl5pPr>
            <a:lvl6pPr>
              <a:defRPr sz="960"/>
            </a:lvl6pPr>
            <a:lvl7pPr>
              <a:defRPr sz="960"/>
            </a:lvl7pPr>
            <a:lvl8pPr>
              <a:defRPr sz="960"/>
            </a:lvl8pPr>
            <a:lvl9pPr>
              <a:defRPr sz="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79040" y="1137920"/>
            <a:ext cx="2153920" cy="3218463"/>
          </a:xfrm>
        </p:spPr>
        <p:txBody>
          <a:bodyPr/>
          <a:lstStyle>
            <a:lvl1pPr>
              <a:defRPr sz="1493"/>
            </a:lvl1pPr>
            <a:lvl2pPr>
              <a:defRPr sz="1280"/>
            </a:lvl2pPr>
            <a:lvl3pPr>
              <a:defRPr sz="1067"/>
            </a:lvl3pPr>
            <a:lvl4pPr>
              <a:defRPr sz="960"/>
            </a:lvl4pPr>
            <a:lvl5pPr>
              <a:defRPr sz="960"/>
            </a:lvl5pPr>
            <a:lvl6pPr>
              <a:defRPr sz="960"/>
            </a:lvl6pPr>
            <a:lvl7pPr>
              <a:defRPr sz="960"/>
            </a:lvl7pPr>
            <a:lvl8pPr>
              <a:defRPr sz="960"/>
            </a:lvl8pPr>
            <a:lvl9pPr>
              <a:defRPr sz="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7412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43840" y="1091636"/>
            <a:ext cx="2154767" cy="454942"/>
          </a:xfrm>
        </p:spPr>
        <p:txBody>
          <a:bodyPr anchor="b"/>
          <a:lstStyle>
            <a:lvl1pPr marL="0" indent="0">
              <a:buNone/>
              <a:defRPr sz="1280" b="1"/>
            </a:lvl1pPr>
            <a:lvl2pPr marL="243825" indent="0">
              <a:buNone/>
              <a:defRPr sz="1067" b="1"/>
            </a:lvl2pPr>
            <a:lvl3pPr marL="487650" indent="0">
              <a:buNone/>
              <a:defRPr sz="960" b="1"/>
            </a:lvl3pPr>
            <a:lvl4pPr marL="731474" indent="0">
              <a:buNone/>
              <a:defRPr sz="853" b="1"/>
            </a:lvl4pPr>
            <a:lvl5pPr marL="975299" indent="0">
              <a:buNone/>
              <a:defRPr sz="853" b="1"/>
            </a:lvl5pPr>
            <a:lvl6pPr marL="1219124" indent="0">
              <a:buNone/>
              <a:defRPr sz="853" b="1"/>
            </a:lvl6pPr>
            <a:lvl7pPr marL="1462949" indent="0">
              <a:buNone/>
              <a:defRPr sz="853" b="1"/>
            </a:lvl7pPr>
            <a:lvl8pPr marL="1706773" indent="0">
              <a:buNone/>
              <a:defRPr sz="853" b="1"/>
            </a:lvl8pPr>
            <a:lvl9pPr marL="1950598" indent="0">
              <a:buNone/>
              <a:defRPr sz="853" b="1"/>
            </a:lvl9pPr>
          </a:lstStyle>
          <a:p>
            <a:pPr lvl="0"/>
            <a:r>
              <a:rPr lang="en-US"/>
              <a:t>Click to edit Master text styles</a:t>
            </a:r>
          </a:p>
        </p:txBody>
      </p:sp>
      <p:sp>
        <p:nvSpPr>
          <p:cNvPr id="4" name="Content Placeholder 3"/>
          <p:cNvSpPr>
            <a:spLocks noGrp="1"/>
          </p:cNvSpPr>
          <p:nvPr>
            <p:ph sz="half" idx="2"/>
          </p:nvPr>
        </p:nvSpPr>
        <p:spPr>
          <a:xfrm>
            <a:off x="243840" y="1546578"/>
            <a:ext cx="2154767" cy="2809805"/>
          </a:xfrm>
        </p:spPr>
        <p:txBody>
          <a:bodyPr/>
          <a:lstStyle>
            <a:lvl1pPr>
              <a:defRPr sz="1280"/>
            </a:lvl1pPr>
            <a:lvl2pPr>
              <a:defRPr sz="1067"/>
            </a:lvl2pPr>
            <a:lvl3pPr>
              <a:defRPr sz="960"/>
            </a:lvl3pPr>
            <a:lvl4pPr>
              <a:defRPr sz="853"/>
            </a:lvl4pPr>
            <a:lvl5pPr>
              <a:defRPr sz="853"/>
            </a:lvl5pPr>
            <a:lvl6pPr>
              <a:defRPr sz="853"/>
            </a:lvl6pPr>
            <a:lvl7pPr>
              <a:defRPr sz="853"/>
            </a:lvl7pPr>
            <a:lvl8pPr>
              <a:defRPr sz="853"/>
            </a:lvl8pPr>
            <a:lvl9pPr>
              <a:defRPr sz="8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477347" y="1091636"/>
            <a:ext cx="2155613" cy="454942"/>
          </a:xfrm>
        </p:spPr>
        <p:txBody>
          <a:bodyPr anchor="b"/>
          <a:lstStyle>
            <a:lvl1pPr marL="0" indent="0">
              <a:buNone/>
              <a:defRPr sz="1280" b="1"/>
            </a:lvl1pPr>
            <a:lvl2pPr marL="243825" indent="0">
              <a:buNone/>
              <a:defRPr sz="1067" b="1"/>
            </a:lvl2pPr>
            <a:lvl3pPr marL="487650" indent="0">
              <a:buNone/>
              <a:defRPr sz="960" b="1"/>
            </a:lvl3pPr>
            <a:lvl4pPr marL="731474" indent="0">
              <a:buNone/>
              <a:defRPr sz="853" b="1"/>
            </a:lvl4pPr>
            <a:lvl5pPr marL="975299" indent="0">
              <a:buNone/>
              <a:defRPr sz="853" b="1"/>
            </a:lvl5pPr>
            <a:lvl6pPr marL="1219124" indent="0">
              <a:buNone/>
              <a:defRPr sz="853" b="1"/>
            </a:lvl6pPr>
            <a:lvl7pPr marL="1462949" indent="0">
              <a:buNone/>
              <a:defRPr sz="853" b="1"/>
            </a:lvl7pPr>
            <a:lvl8pPr marL="1706773" indent="0">
              <a:buNone/>
              <a:defRPr sz="853" b="1"/>
            </a:lvl8pPr>
            <a:lvl9pPr marL="1950598" indent="0">
              <a:buNone/>
              <a:defRPr sz="853" b="1"/>
            </a:lvl9pPr>
          </a:lstStyle>
          <a:p>
            <a:pPr lvl="0"/>
            <a:r>
              <a:rPr lang="en-US"/>
              <a:t>Click to edit Master text styles</a:t>
            </a:r>
          </a:p>
        </p:txBody>
      </p:sp>
      <p:sp>
        <p:nvSpPr>
          <p:cNvPr id="6" name="Content Placeholder 5"/>
          <p:cNvSpPr>
            <a:spLocks noGrp="1"/>
          </p:cNvSpPr>
          <p:nvPr>
            <p:ph sz="quarter" idx="4"/>
          </p:nvPr>
        </p:nvSpPr>
        <p:spPr>
          <a:xfrm>
            <a:off x="2477347" y="1546578"/>
            <a:ext cx="2155613" cy="2809805"/>
          </a:xfrm>
        </p:spPr>
        <p:txBody>
          <a:bodyPr/>
          <a:lstStyle>
            <a:lvl1pPr>
              <a:defRPr sz="1280"/>
            </a:lvl1pPr>
            <a:lvl2pPr>
              <a:defRPr sz="1067"/>
            </a:lvl2pPr>
            <a:lvl3pPr>
              <a:defRPr sz="960"/>
            </a:lvl3pPr>
            <a:lvl4pPr>
              <a:defRPr sz="853"/>
            </a:lvl4pPr>
            <a:lvl5pPr>
              <a:defRPr sz="853"/>
            </a:lvl5pPr>
            <a:lvl6pPr>
              <a:defRPr sz="853"/>
            </a:lvl6pPr>
            <a:lvl7pPr>
              <a:defRPr sz="853"/>
            </a:lvl7pPr>
            <a:lvl8pPr>
              <a:defRPr sz="853"/>
            </a:lvl8pPr>
            <a:lvl9pPr>
              <a:defRPr sz="8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5291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601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5063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 y="194169"/>
            <a:ext cx="1604434" cy="826347"/>
          </a:xfrm>
        </p:spPr>
        <p:txBody>
          <a:bodyPr anchor="b"/>
          <a:lstStyle>
            <a:lvl1pPr algn="l">
              <a:defRPr sz="1067" b="1"/>
            </a:lvl1pPr>
          </a:lstStyle>
          <a:p>
            <a:r>
              <a:rPr lang="en-US"/>
              <a:t>Click to edit Master title style</a:t>
            </a:r>
          </a:p>
        </p:txBody>
      </p:sp>
      <p:sp>
        <p:nvSpPr>
          <p:cNvPr id="3" name="Content Placeholder 2"/>
          <p:cNvSpPr>
            <a:spLocks noGrp="1"/>
          </p:cNvSpPr>
          <p:nvPr>
            <p:ph idx="1"/>
          </p:nvPr>
        </p:nvSpPr>
        <p:spPr>
          <a:xfrm>
            <a:off x="1906693" y="194169"/>
            <a:ext cx="2726267" cy="4162214"/>
          </a:xfrm>
        </p:spPr>
        <p:txBody>
          <a:bodyPr/>
          <a:lstStyle>
            <a:lvl1pPr>
              <a:defRPr sz="1707"/>
            </a:lvl1pPr>
            <a:lvl2pPr>
              <a:defRPr sz="1493"/>
            </a:lvl2pPr>
            <a:lvl3pPr>
              <a:defRPr sz="128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3840" y="1020516"/>
            <a:ext cx="1604434" cy="3335867"/>
          </a:xfrm>
        </p:spPr>
        <p:txBody>
          <a:bodyPr/>
          <a:lstStyle>
            <a:lvl1pPr marL="0" indent="0">
              <a:buNone/>
              <a:defRPr sz="747"/>
            </a:lvl1pPr>
            <a:lvl2pPr marL="243825" indent="0">
              <a:buNone/>
              <a:defRPr sz="640"/>
            </a:lvl2pPr>
            <a:lvl3pPr marL="487650" indent="0">
              <a:buNone/>
              <a:defRPr sz="533"/>
            </a:lvl3pPr>
            <a:lvl4pPr marL="731474" indent="0">
              <a:buNone/>
              <a:defRPr sz="480"/>
            </a:lvl4pPr>
            <a:lvl5pPr marL="975299" indent="0">
              <a:buNone/>
              <a:defRPr sz="480"/>
            </a:lvl5pPr>
            <a:lvl6pPr marL="1219124" indent="0">
              <a:buNone/>
              <a:defRPr sz="480"/>
            </a:lvl6pPr>
            <a:lvl7pPr marL="1462949" indent="0">
              <a:buNone/>
              <a:defRPr sz="480"/>
            </a:lvl7pPr>
            <a:lvl8pPr marL="1706773" indent="0">
              <a:buNone/>
              <a:defRPr sz="480"/>
            </a:lvl8pPr>
            <a:lvl9pPr marL="1950598" indent="0">
              <a:buNone/>
              <a:defRPr sz="48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420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1425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5887" y="3413760"/>
            <a:ext cx="2926080" cy="403014"/>
          </a:xfrm>
        </p:spPr>
        <p:txBody>
          <a:bodyPr anchor="b"/>
          <a:lstStyle>
            <a:lvl1pPr algn="l">
              <a:defRPr sz="1067" b="1"/>
            </a:lvl1pPr>
          </a:lstStyle>
          <a:p>
            <a:r>
              <a:rPr lang="en-US"/>
              <a:t>Click to edit Master title style</a:t>
            </a:r>
          </a:p>
        </p:txBody>
      </p:sp>
      <p:sp>
        <p:nvSpPr>
          <p:cNvPr id="3" name="Picture Placeholder 2"/>
          <p:cNvSpPr>
            <a:spLocks noGrp="1"/>
          </p:cNvSpPr>
          <p:nvPr>
            <p:ph type="pic" idx="1"/>
          </p:nvPr>
        </p:nvSpPr>
        <p:spPr>
          <a:xfrm>
            <a:off x="955887" y="435751"/>
            <a:ext cx="2926080" cy="2926080"/>
          </a:xfrm>
        </p:spPr>
        <p:txBody>
          <a:bodyPr/>
          <a:lstStyle>
            <a:lvl1pPr marL="0" indent="0">
              <a:buNone/>
              <a:defRPr sz="1707"/>
            </a:lvl1pPr>
            <a:lvl2pPr marL="243825" indent="0">
              <a:buNone/>
              <a:defRPr sz="1493"/>
            </a:lvl2pPr>
            <a:lvl3pPr marL="487650" indent="0">
              <a:buNone/>
              <a:defRPr sz="1280"/>
            </a:lvl3pPr>
            <a:lvl4pPr marL="731474" indent="0">
              <a:buNone/>
              <a:defRPr sz="1067"/>
            </a:lvl4pPr>
            <a:lvl5pPr marL="975299" indent="0">
              <a:buNone/>
              <a:defRPr sz="1067"/>
            </a:lvl5pPr>
            <a:lvl6pPr marL="1219124" indent="0">
              <a:buNone/>
              <a:defRPr sz="1067"/>
            </a:lvl6pPr>
            <a:lvl7pPr marL="1462949" indent="0">
              <a:buNone/>
              <a:defRPr sz="1067"/>
            </a:lvl7pPr>
            <a:lvl8pPr marL="1706773" indent="0">
              <a:buNone/>
              <a:defRPr sz="1067"/>
            </a:lvl8pPr>
            <a:lvl9pPr marL="1950598" indent="0">
              <a:buNone/>
              <a:defRPr sz="1067"/>
            </a:lvl9pPr>
          </a:lstStyle>
          <a:p>
            <a:endParaRPr lang="en-US"/>
          </a:p>
        </p:txBody>
      </p:sp>
      <p:sp>
        <p:nvSpPr>
          <p:cNvPr id="4" name="Text Placeholder 3"/>
          <p:cNvSpPr>
            <a:spLocks noGrp="1"/>
          </p:cNvSpPr>
          <p:nvPr>
            <p:ph type="body" sz="half" idx="2"/>
          </p:nvPr>
        </p:nvSpPr>
        <p:spPr>
          <a:xfrm>
            <a:off x="955887" y="3816774"/>
            <a:ext cx="2926080" cy="572346"/>
          </a:xfrm>
        </p:spPr>
        <p:txBody>
          <a:bodyPr/>
          <a:lstStyle>
            <a:lvl1pPr marL="0" indent="0">
              <a:buNone/>
              <a:defRPr sz="747"/>
            </a:lvl1pPr>
            <a:lvl2pPr marL="243825" indent="0">
              <a:buNone/>
              <a:defRPr sz="640"/>
            </a:lvl2pPr>
            <a:lvl3pPr marL="487650" indent="0">
              <a:buNone/>
              <a:defRPr sz="533"/>
            </a:lvl3pPr>
            <a:lvl4pPr marL="731474" indent="0">
              <a:buNone/>
              <a:defRPr sz="480"/>
            </a:lvl4pPr>
            <a:lvl5pPr marL="975299" indent="0">
              <a:buNone/>
              <a:defRPr sz="480"/>
            </a:lvl5pPr>
            <a:lvl6pPr marL="1219124" indent="0">
              <a:buNone/>
              <a:defRPr sz="480"/>
            </a:lvl6pPr>
            <a:lvl7pPr marL="1462949" indent="0">
              <a:buNone/>
              <a:defRPr sz="480"/>
            </a:lvl7pPr>
            <a:lvl8pPr marL="1706773" indent="0">
              <a:buNone/>
              <a:defRPr sz="480"/>
            </a:lvl8pPr>
            <a:lvl9pPr marL="1950598" indent="0">
              <a:buNone/>
              <a:defRPr sz="48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7127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3048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5680" y="195299"/>
            <a:ext cx="1097280" cy="416108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3840" y="195299"/>
            <a:ext cx="3210560" cy="41610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100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5234" y="3133796"/>
            <a:ext cx="4145280" cy="968587"/>
          </a:xfrm>
        </p:spPr>
        <p:txBody>
          <a:bodyPr anchor="t"/>
          <a:lstStyle>
            <a:lvl1pPr algn="l">
              <a:defRPr sz="2133" b="1" cap="all"/>
            </a:lvl1pPr>
          </a:lstStyle>
          <a:p>
            <a:r>
              <a:rPr lang="en-US"/>
              <a:t>Click to edit Master title style</a:t>
            </a:r>
          </a:p>
        </p:txBody>
      </p:sp>
      <p:sp>
        <p:nvSpPr>
          <p:cNvPr id="3" name="Text Placeholder 2"/>
          <p:cNvSpPr>
            <a:spLocks noGrp="1"/>
          </p:cNvSpPr>
          <p:nvPr>
            <p:ph type="body" idx="1"/>
          </p:nvPr>
        </p:nvSpPr>
        <p:spPr>
          <a:xfrm>
            <a:off x="385234" y="2066996"/>
            <a:ext cx="4145280" cy="1066800"/>
          </a:xfrm>
        </p:spPr>
        <p:txBody>
          <a:bodyPr anchor="b"/>
          <a:lstStyle>
            <a:lvl1pPr marL="0" indent="0">
              <a:buNone/>
              <a:defRPr sz="1067">
                <a:solidFill>
                  <a:schemeClr val="tx1">
                    <a:tint val="75000"/>
                  </a:schemeClr>
                </a:solidFill>
              </a:defRPr>
            </a:lvl1pPr>
            <a:lvl2pPr marL="243825" indent="0">
              <a:buNone/>
              <a:defRPr sz="960">
                <a:solidFill>
                  <a:schemeClr val="tx1">
                    <a:tint val="75000"/>
                  </a:schemeClr>
                </a:solidFill>
              </a:defRPr>
            </a:lvl2pPr>
            <a:lvl3pPr marL="487650" indent="0">
              <a:buNone/>
              <a:defRPr sz="853">
                <a:solidFill>
                  <a:schemeClr val="tx1">
                    <a:tint val="75000"/>
                  </a:schemeClr>
                </a:solidFill>
              </a:defRPr>
            </a:lvl3pPr>
            <a:lvl4pPr marL="731474" indent="0">
              <a:buNone/>
              <a:defRPr sz="747">
                <a:solidFill>
                  <a:schemeClr val="tx1">
                    <a:tint val="75000"/>
                  </a:schemeClr>
                </a:solidFill>
              </a:defRPr>
            </a:lvl4pPr>
            <a:lvl5pPr marL="975299" indent="0">
              <a:buNone/>
              <a:defRPr sz="747">
                <a:solidFill>
                  <a:schemeClr val="tx1">
                    <a:tint val="75000"/>
                  </a:schemeClr>
                </a:solidFill>
              </a:defRPr>
            </a:lvl5pPr>
            <a:lvl6pPr marL="1219124" indent="0">
              <a:buNone/>
              <a:defRPr sz="747">
                <a:solidFill>
                  <a:schemeClr val="tx1">
                    <a:tint val="75000"/>
                  </a:schemeClr>
                </a:solidFill>
              </a:defRPr>
            </a:lvl6pPr>
            <a:lvl7pPr marL="1462949" indent="0">
              <a:buNone/>
              <a:defRPr sz="747">
                <a:solidFill>
                  <a:schemeClr val="tx1">
                    <a:tint val="75000"/>
                  </a:schemeClr>
                </a:solidFill>
              </a:defRPr>
            </a:lvl7pPr>
            <a:lvl8pPr marL="1706773" indent="0">
              <a:buNone/>
              <a:defRPr sz="747">
                <a:solidFill>
                  <a:schemeClr val="tx1">
                    <a:tint val="75000"/>
                  </a:schemeClr>
                </a:solidFill>
              </a:defRPr>
            </a:lvl8pPr>
            <a:lvl9pPr marL="1950598" indent="0">
              <a:buNone/>
              <a:defRPr sz="7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0238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3840" y="1137920"/>
            <a:ext cx="2153920" cy="3218463"/>
          </a:xfrm>
        </p:spPr>
        <p:txBody>
          <a:bodyPr/>
          <a:lstStyle>
            <a:lvl1pPr>
              <a:defRPr sz="1493"/>
            </a:lvl1pPr>
            <a:lvl2pPr>
              <a:defRPr sz="1280"/>
            </a:lvl2pPr>
            <a:lvl3pPr>
              <a:defRPr sz="1067"/>
            </a:lvl3pPr>
            <a:lvl4pPr>
              <a:defRPr sz="960"/>
            </a:lvl4pPr>
            <a:lvl5pPr>
              <a:defRPr sz="960"/>
            </a:lvl5pPr>
            <a:lvl6pPr>
              <a:defRPr sz="960"/>
            </a:lvl6pPr>
            <a:lvl7pPr>
              <a:defRPr sz="960"/>
            </a:lvl7pPr>
            <a:lvl8pPr>
              <a:defRPr sz="960"/>
            </a:lvl8pPr>
            <a:lvl9pPr>
              <a:defRPr sz="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79040" y="1137920"/>
            <a:ext cx="2153920" cy="3218463"/>
          </a:xfrm>
        </p:spPr>
        <p:txBody>
          <a:bodyPr/>
          <a:lstStyle>
            <a:lvl1pPr>
              <a:defRPr sz="1493"/>
            </a:lvl1pPr>
            <a:lvl2pPr>
              <a:defRPr sz="1280"/>
            </a:lvl2pPr>
            <a:lvl3pPr>
              <a:defRPr sz="1067"/>
            </a:lvl3pPr>
            <a:lvl4pPr>
              <a:defRPr sz="960"/>
            </a:lvl4pPr>
            <a:lvl5pPr>
              <a:defRPr sz="960"/>
            </a:lvl5pPr>
            <a:lvl6pPr>
              <a:defRPr sz="960"/>
            </a:lvl6pPr>
            <a:lvl7pPr>
              <a:defRPr sz="960"/>
            </a:lvl7pPr>
            <a:lvl8pPr>
              <a:defRPr sz="960"/>
            </a:lvl8pPr>
            <a:lvl9pPr>
              <a:defRPr sz="9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451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43840" y="1091636"/>
            <a:ext cx="2154767" cy="454942"/>
          </a:xfrm>
        </p:spPr>
        <p:txBody>
          <a:bodyPr anchor="b"/>
          <a:lstStyle>
            <a:lvl1pPr marL="0" indent="0">
              <a:buNone/>
              <a:defRPr sz="1280" b="1"/>
            </a:lvl1pPr>
            <a:lvl2pPr marL="243825" indent="0">
              <a:buNone/>
              <a:defRPr sz="1067" b="1"/>
            </a:lvl2pPr>
            <a:lvl3pPr marL="487650" indent="0">
              <a:buNone/>
              <a:defRPr sz="960" b="1"/>
            </a:lvl3pPr>
            <a:lvl4pPr marL="731474" indent="0">
              <a:buNone/>
              <a:defRPr sz="853" b="1"/>
            </a:lvl4pPr>
            <a:lvl5pPr marL="975299" indent="0">
              <a:buNone/>
              <a:defRPr sz="853" b="1"/>
            </a:lvl5pPr>
            <a:lvl6pPr marL="1219124" indent="0">
              <a:buNone/>
              <a:defRPr sz="853" b="1"/>
            </a:lvl6pPr>
            <a:lvl7pPr marL="1462949" indent="0">
              <a:buNone/>
              <a:defRPr sz="853" b="1"/>
            </a:lvl7pPr>
            <a:lvl8pPr marL="1706773" indent="0">
              <a:buNone/>
              <a:defRPr sz="853" b="1"/>
            </a:lvl8pPr>
            <a:lvl9pPr marL="1950598" indent="0">
              <a:buNone/>
              <a:defRPr sz="853" b="1"/>
            </a:lvl9pPr>
          </a:lstStyle>
          <a:p>
            <a:pPr lvl="0"/>
            <a:r>
              <a:rPr lang="en-US"/>
              <a:t>Click to edit Master text styles</a:t>
            </a:r>
          </a:p>
        </p:txBody>
      </p:sp>
      <p:sp>
        <p:nvSpPr>
          <p:cNvPr id="4" name="Content Placeholder 3"/>
          <p:cNvSpPr>
            <a:spLocks noGrp="1"/>
          </p:cNvSpPr>
          <p:nvPr>
            <p:ph sz="half" idx="2"/>
          </p:nvPr>
        </p:nvSpPr>
        <p:spPr>
          <a:xfrm>
            <a:off x="243840" y="1546578"/>
            <a:ext cx="2154767" cy="2809805"/>
          </a:xfrm>
        </p:spPr>
        <p:txBody>
          <a:bodyPr/>
          <a:lstStyle>
            <a:lvl1pPr>
              <a:defRPr sz="1280"/>
            </a:lvl1pPr>
            <a:lvl2pPr>
              <a:defRPr sz="1067"/>
            </a:lvl2pPr>
            <a:lvl3pPr>
              <a:defRPr sz="960"/>
            </a:lvl3pPr>
            <a:lvl4pPr>
              <a:defRPr sz="853"/>
            </a:lvl4pPr>
            <a:lvl5pPr>
              <a:defRPr sz="853"/>
            </a:lvl5pPr>
            <a:lvl6pPr>
              <a:defRPr sz="853"/>
            </a:lvl6pPr>
            <a:lvl7pPr>
              <a:defRPr sz="853"/>
            </a:lvl7pPr>
            <a:lvl8pPr>
              <a:defRPr sz="853"/>
            </a:lvl8pPr>
            <a:lvl9pPr>
              <a:defRPr sz="8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477347" y="1091636"/>
            <a:ext cx="2155613" cy="454942"/>
          </a:xfrm>
        </p:spPr>
        <p:txBody>
          <a:bodyPr anchor="b"/>
          <a:lstStyle>
            <a:lvl1pPr marL="0" indent="0">
              <a:buNone/>
              <a:defRPr sz="1280" b="1"/>
            </a:lvl1pPr>
            <a:lvl2pPr marL="243825" indent="0">
              <a:buNone/>
              <a:defRPr sz="1067" b="1"/>
            </a:lvl2pPr>
            <a:lvl3pPr marL="487650" indent="0">
              <a:buNone/>
              <a:defRPr sz="960" b="1"/>
            </a:lvl3pPr>
            <a:lvl4pPr marL="731474" indent="0">
              <a:buNone/>
              <a:defRPr sz="853" b="1"/>
            </a:lvl4pPr>
            <a:lvl5pPr marL="975299" indent="0">
              <a:buNone/>
              <a:defRPr sz="853" b="1"/>
            </a:lvl5pPr>
            <a:lvl6pPr marL="1219124" indent="0">
              <a:buNone/>
              <a:defRPr sz="853" b="1"/>
            </a:lvl6pPr>
            <a:lvl7pPr marL="1462949" indent="0">
              <a:buNone/>
              <a:defRPr sz="853" b="1"/>
            </a:lvl7pPr>
            <a:lvl8pPr marL="1706773" indent="0">
              <a:buNone/>
              <a:defRPr sz="853" b="1"/>
            </a:lvl8pPr>
            <a:lvl9pPr marL="1950598" indent="0">
              <a:buNone/>
              <a:defRPr sz="853" b="1"/>
            </a:lvl9pPr>
          </a:lstStyle>
          <a:p>
            <a:pPr lvl="0"/>
            <a:r>
              <a:rPr lang="en-US"/>
              <a:t>Click to edit Master text styles</a:t>
            </a:r>
          </a:p>
        </p:txBody>
      </p:sp>
      <p:sp>
        <p:nvSpPr>
          <p:cNvPr id="6" name="Content Placeholder 5"/>
          <p:cNvSpPr>
            <a:spLocks noGrp="1"/>
          </p:cNvSpPr>
          <p:nvPr>
            <p:ph sz="quarter" idx="4"/>
          </p:nvPr>
        </p:nvSpPr>
        <p:spPr>
          <a:xfrm>
            <a:off x="2477347" y="1546578"/>
            <a:ext cx="2155613" cy="2809805"/>
          </a:xfrm>
        </p:spPr>
        <p:txBody>
          <a:bodyPr/>
          <a:lstStyle>
            <a:lvl1pPr>
              <a:defRPr sz="1280"/>
            </a:lvl1pPr>
            <a:lvl2pPr>
              <a:defRPr sz="1067"/>
            </a:lvl2pPr>
            <a:lvl3pPr>
              <a:defRPr sz="960"/>
            </a:lvl3pPr>
            <a:lvl4pPr>
              <a:defRPr sz="853"/>
            </a:lvl4pPr>
            <a:lvl5pPr>
              <a:defRPr sz="853"/>
            </a:lvl5pPr>
            <a:lvl6pPr>
              <a:defRPr sz="853"/>
            </a:lvl6pPr>
            <a:lvl7pPr>
              <a:defRPr sz="853"/>
            </a:lvl7pPr>
            <a:lvl8pPr>
              <a:defRPr sz="853"/>
            </a:lvl8pPr>
            <a:lvl9pPr>
              <a:defRPr sz="8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6088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937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86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 y="194169"/>
            <a:ext cx="1604434" cy="826347"/>
          </a:xfrm>
        </p:spPr>
        <p:txBody>
          <a:bodyPr anchor="b"/>
          <a:lstStyle>
            <a:lvl1pPr algn="l">
              <a:defRPr sz="1067" b="1"/>
            </a:lvl1pPr>
          </a:lstStyle>
          <a:p>
            <a:r>
              <a:rPr lang="en-US"/>
              <a:t>Click to edit Master title style</a:t>
            </a:r>
          </a:p>
        </p:txBody>
      </p:sp>
      <p:sp>
        <p:nvSpPr>
          <p:cNvPr id="3" name="Content Placeholder 2"/>
          <p:cNvSpPr>
            <a:spLocks noGrp="1"/>
          </p:cNvSpPr>
          <p:nvPr>
            <p:ph idx="1"/>
          </p:nvPr>
        </p:nvSpPr>
        <p:spPr>
          <a:xfrm>
            <a:off x="1906693" y="194169"/>
            <a:ext cx="2726267" cy="4162214"/>
          </a:xfrm>
        </p:spPr>
        <p:txBody>
          <a:bodyPr/>
          <a:lstStyle>
            <a:lvl1pPr>
              <a:defRPr sz="1707"/>
            </a:lvl1pPr>
            <a:lvl2pPr>
              <a:defRPr sz="1493"/>
            </a:lvl2pPr>
            <a:lvl3pPr>
              <a:defRPr sz="128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3840" y="1020516"/>
            <a:ext cx="1604434" cy="3335867"/>
          </a:xfrm>
        </p:spPr>
        <p:txBody>
          <a:bodyPr/>
          <a:lstStyle>
            <a:lvl1pPr marL="0" indent="0">
              <a:buNone/>
              <a:defRPr sz="747"/>
            </a:lvl1pPr>
            <a:lvl2pPr marL="243825" indent="0">
              <a:buNone/>
              <a:defRPr sz="640"/>
            </a:lvl2pPr>
            <a:lvl3pPr marL="487650" indent="0">
              <a:buNone/>
              <a:defRPr sz="533"/>
            </a:lvl3pPr>
            <a:lvl4pPr marL="731474" indent="0">
              <a:buNone/>
              <a:defRPr sz="480"/>
            </a:lvl4pPr>
            <a:lvl5pPr marL="975299" indent="0">
              <a:buNone/>
              <a:defRPr sz="480"/>
            </a:lvl5pPr>
            <a:lvl6pPr marL="1219124" indent="0">
              <a:buNone/>
              <a:defRPr sz="480"/>
            </a:lvl6pPr>
            <a:lvl7pPr marL="1462949" indent="0">
              <a:buNone/>
              <a:defRPr sz="480"/>
            </a:lvl7pPr>
            <a:lvl8pPr marL="1706773" indent="0">
              <a:buNone/>
              <a:defRPr sz="480"/>
            </a:lvl8pPr>
            <a:lvl9pPr marL="1950598" indent="0">
              <a:buNone/>
              <a:defRPr sz="48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861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5887" y="3413760"/>
            <a:ext cx="2926080" cy="403014"/>
          </a:xfrm>
        </p:spPr>
        <p:txBody>
          <a:bodyPr anchor="b"/>
          <a:lstStyle>
            <a:lvl1pPr algn="l">
              <a:defRPr sz="1067" b="1"/>
            </a:lvl1pPr>
          </a:lstStyle>
          <a:p>
            <a:r>
              <a:rPr lang="en-US"/>
              <a:t>Click to edit Master title style</a:t>
            </a:r>
          </a:p>
        </p:txBody>
      </p:sp>
      <p:sp>
        <p:nvSpPr>
          <p:cNvPr id="3" name="Picture Placeholder 2"/>
          <p:cNvSpPr>
            <a:spLocks noGrp="1"/>
          </p:cNvSpPr>
          <p:nvPr>
            <p:ph type="pic" idx="1"/>
          </p:nvPr>
        </p:nvSpPr>
        <p:spPr>
          <a:xfrm>
            <a:off x="955887" y="435751"/>
            <a:ext cx="2926080" cy="2926080"/>
          </a:xfrm>
        </p:spPr>
        <p:txBody>
          <a:bodyPr/>
          <a:lstStyle>
            <a:lvl1pPr marL="0" indent="0">
              <a:buNone/>
              <a:defRPr sz="1707"/>
            </a:lvl1pPr>
            <a:lvl2pPr marL="243825" indent="0">
              <a:buNone/>
              <a:defRPr sz="1493"/>
            </a:lvl2pPr>
            <a:lvl3pPr marL="487650" indent="0">
              <a:buNone/>
              <a:defRPr sz="1280"/>
            </a:lvl3pPr>
            <a:lvl4pPr marL="731474" indent="0">
              <a:buNone/>
              <a:defRPr sz="1067"/>
            </a:lvl4pPr>
            <a:lvl5pPr marL="975299" indent="0">
              <a:buNone/>
              <a:defRPr sz="1067"/>
            </a:lvl5pPr>
            <a:lvl6pPr marL="1219124" indent="0">
              <a:buNone/>
              <a:defRPr sz="1067"/>
            </a:lvl6pPr>
            <a:lvl7pPr marL="1462949" indent="0">
              <a:buNone/>
              <a:defRPr sz="1067"/>
            </a:lvl7pPr>
            <a:lvl8pPr marL="1706773" indent="0">
              <a:buNone/>
              <a:defRPr sz="1067"/>
            </a:lvl8pPr>
            <a:lvl9pPr marL="1950598" indent="0">
              <a:buNone/>
              <a:defRPr sz="1067"/>
            </a:lvl9pPr>
          </a:lstStyle>
          <a:p>
            <a:endParaRPr lang="en-US"/>
          </a:p>
        </p:txBody>
      </p:sp>
      <p:sp>
        <p:nvSpPr>
          <p:cNvPr id="4" name="Text Placeholder 3"/>
          <p:cNvSpPr>
            <a:spLocks noGrp="1"/>
          </p:cNvSpPr>
          <p:nvPr>
            <p:ph type="body" sz="half" idx="2"/>
          </p:nvPr>
        </p:nvSpPr>
        <p:spPr>
          <a:xfrm>
            <a:off x="955887" y="3816774"/>
            <a:ext cx="2926080" cy="572346"/>
          </a:xfrm>
        </p:spPr>
        <p:txBody>
          <a:bodyPr/>
          <a:lstStyle>
            <a:lvl1pPr marL="0" indent="0">
              <a:buNone/>
              <a:defRPr sz="747"/>
            </a:lvl1pPr>
            <a:lvl2pPr marL="243825" indent="0">
              <a:buNone/>
              <a:defRPr sz="640"/>
            </a:lvl2pPr>
            <a:lvl3pPr marL="487650" indent="0">
              <a:buNone/>
              <a:defRPr sz="533"/>
            </a:lvl3pPr>
            <a:lvl4pPr marL="731474" indent="0">
              <a:buNone/>
              <a:defRPr sz="480"/>
            </a:lvl4pPr>
            <a:lvl5pPr marL="975299" indent="0">
              <a:buNone/>
              <a:defRPr sz="480"/>
            </a:lvl5pPr>
            <a:lvl6pPr marL="1219124" indent="0">
              <a:buNone/>
              <a:defRPr sz="480"/>
            </a:lvl6pPr>
            <a:lvl7pPr marL="1462949" indent="0">
              <a:buNone/>
              <a:defRPr sz="480"/>
            </a:lvl7pPr>
            <a:lvl8pPr marL="1706773" indent="0">
              <a:buNone/>
              <a:defRPr sz="480"/>
            </a:lvl8pPr>
            <a:lvl9pPr marL="1950598" indent="0">
              <a:buNone/>
              <a:defRPr sz="48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862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3840" y="195298"/>
            <a:ext cx="4389120" cy="812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43840" y="1137920"/>
            <a:ext cx="4389120" cy="32184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43840" y="4520072"/>
            <a:ext cx="1137920" cy="259644"/>
          </a:xfrm>
          <a:prstGeom prst="rect">
            <a:avLst/>
          </a:prstGeom>
        </p:spPr>
        <p:txBody>
          <a:bodyPr vert="horz" lIns="91440" tIns="45720" rIns="91440" bIns="45720" rtlCol="0" anchor="ctr"/>
          <a:lstStyle>
            <a:lvl1pPr algn="l">
              <a:defRPr sz="640">
                <a:solidFill>
                  <a:schemeClr val="tx1">
                    <a:tint val="75000"/>
                  </a:schemeClr>
                </a:solidFill>
                <a:latin typeface="Noto Sans" panose="020B0502040504020204" pitchFamily="34" charset="0"/>
              </a:defRPr>
            </a:lvl1pPr>
          </a:lstStyle>
          <a:p>
            <a:fld id="{1D8BD707-D9CF-40AE-B4C6-C98DA3205C09}" type="datetimeFigureOut">
              <a:rPr lang="en-US" smtClean="0"/>
              <a:pPr/>
              <a:t>6/17/2024</a:t>
            </a:fld>
            <a:endParaRPr lang="en-US" dirty="0"/>
          </a:p>
        </p:txBody>
      </p:sp>
      <p:sp>
        <p:nvSpPr>
          <p:cNvPr id="5" name="Footer Placeholder 4"/>
          <p:cNvSpPr>
            <a:spLocks noGrp="1"/>
          </p:cNvSpPr>
          <p:nvPr>
            <p:ph type="ftr" sz="quarter" idx="3"/>
          </p:nvPr>
        </p:nvSpPr>
        <p:spPr>
          <a:xfrm>
            <a:off x="1666240" y="4520072"/>
            <a:ext cx="1544320" cy="259644"/>
          </a:xfrm>
          <a:prstGeom prst="rect">
            <a:avLst/>
          </a:prstGeom>
        </p:spPr>
        <p:txBody>
          <a:bodyPr vert="horz" lIns="91440" tIns="45720" rIns="91440" bIns="45720" rtlCol="0" anchor="ctr"/>
          <a:lstStyle>
            <a:lvl1pPr algn="ctr">
              <a:defRPr sz="640">
                <a:solidFill>
                  <a:schemeClr val="tx1">
                    <a:tint val="75000"/>
                  </a:schemeClr>
                </a:solidFill>
                <a:latin typeface="Noto Sans" panose="020B0502040504020204" pitchFamily="34" charset="0"/>
              </a:defRPr>
            </a:lvl1pPr>
          </a:lstStyle>
          <a:p>
            <a:endParaRPr lang="en-US" dirty="0"/>
          </a:p>
        </p:txBody>
      </p:sp>
      <p:sp>
        <p:nvSpPr>
          <p:cNvPr id="6" name="Slide Number Placeholder 5"/>
          <p:cNvSpPr>
            <a:spLocks noGrp="1"/>
          </p:cNvSpPr>
          <p:nvPr>
            <p:ph type="sldNum" sz="quarter" idx="4"/>
          </p:nvPr>
        </p:nvSpPr>
        <p:spPr>
          <a:xfrm>
            <a:off x="3495040" y="4520072"/>
            <a:ext cx="1137920" cy="259644"/>
          </a:xfrm>
          <a:prstGeom prst="rect">
            <a:avLst/>
          </a:prstGeom>
        </p:spPr>
        <p:txBody>
          <a:bodyPr vert="horz" lIns="91440" tIns="45720" rIns="91440" bIns="45720" rtlCol="0" anchor="ctr"/>
          <a:lstStyle>
            <a:lvl1pPr algn="r">
              <a:defRPr sz="640">
                <a:solidFill>
                  <a:schemeClr val="tx1">
                    <a:tint val="75000"/>
                  </a:schemeClr>
                </a:solidFill>
                <a:latin typeface="Noto Sans" panose="020B050204050402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37134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87650" rtl="0" eaLnBrk="1" latinLnBrk="0" hangingPunct="1">
        <a:spcBef>
          <a:spcPct val="0"/>
        </a:spcBef>
        <a:buNone/>
        <a:defRPr sz="2347" kern="1200">
          <a:solidFill>
            <a:schemeClr val="tx1"/>
          </a:solidFill>
          <a:latin typeface="Noto Sans" panose="020B0502040504020204" pitchFamily="34" charset="0"/>
          <a:ea typeface="+mj-ea"/>
          <a:cs typeface="+mj-cs"/>
        </a:defRPr>
      </a:lvl1pPr>
    </p:titleStyle>
    <p:bodyStyle>
      <a:lvl1pPr marL="182869" indent="-182869" algn="l" defTabSz="487650" rtl="0" eaLnBrk="1" latinLnBrk="0" hangingPunct="1">
        <a:spcBef>
          <a:spcPct val="20000"/>
        </a:spcBef>
        <a:buFont typeface="Arial" pitchFamily="34" charset="0"/>
        <a:buChar char="•"/>
        <a:defRPr sz="1707" kern="1200">
          <a:solidFill>
            <a:schemeClr val="tx1"/>
          </a:solidFill>
          <a:latin typeface="Noto Sans" panose="020B0502040504020204" pitchFamily="34" charset="0"/>
          <a:ea typeface="+mn-ea"/>
          <a:cs typeface="+mn-cs"/>
        </a:defRPr>
      </a:lvl1pPr>
      <a:lvl2pPr marL="396215" indent="-152390" algn="l" defTabSz="487650" rtl="0" eaLnBrk="1" latinLnBrk="0" hangingPunct="1">
        <a:spcBef>
          <a:spcPct val="20000"/>
        </a:spcBef>
        <a:buFont typeface="Arial" pitchFamily="34" charset="0"/>
        <a:buChar char="–"/>
        <a:defRPr sz="1493" kern="1200">
          <a:solidFill>
            <a:schemeClr val="tx1"/>
          </a:solidFill>
          <a:latin typeface="Noto Sans" panose="020B0502040504020204" pitchFamily="34" charset="0"/>
          <a:ea typeface="+mn-ea"/>
          <a:cs typeface="+mn-cs"/>
        </a:defRPr>
      </a:lvl2pPr>
      <a:lvl3pPr marL="609562" indent="-121912" algn="l" defTabSz="487650" rtl="0" eaLnBrk="1" latinLnBrk="0" hangingPunct="1">
        <a:spcBef>
          <a:spcPct val="20000"/>
        </a:spcBef>
        <a:buFont typeface="Arial" pitchFamily="34" charset="0"/>
        <a:buChar char="•"/>
        <a:defRPr sz="1280" kern="1200">
          <a:solidFill>
            <a:schemeClr val="tx1"/>
          </a:solidFill>
          <a:latin typeface="Noto Sans" panose="020B0502040504020204" pitchFamily="34" charset="0"/>
          <a:ea typeface="+mn-ea"/>
          <a:cs typeface="+mn-cs"/>
        </a:defRPr>
      </a:lvl3pPr>
      <a:lvl4pPr marL="853387" indent="-121912" algn="l" defTabSz="487650" rtl="0" eaLnBrk="1" latinLnBrk="0" hangingPunct="1">
        <a:spcBef>
          <a:spcPct val="20000"/>
        </a:spcBef>
        <a:buFont typeface="Arial" pitchFamily="34" charset="0"/>
        <a:buChar char="–"/>
        <a:defRPr sz="1067" kern="1200">
          <a:solidFill>
            <a:schemeClr val="tx1"/>
          </a:solidFill>
          <a:latin typeface="Noto Sans" panose="020B0502040504020204" pitchFamily="34" charset="0"/>
          <a:ea typeface="+mn-ea"/>
          <a:cs typeface="+mn-cs"/>
        </a:defRPr>
      </a:lvl4pPr>
      <a:lvl5pPr marL="1097211" indent="-121912" algn="l" defTabSz="487650" rtl="0" eaLnBrk="1" latinLnBrk="0" hangingPunct="1">
        <a:spcBef>
          <a:spcPct val="20000"/>
        </a:spcBef>
        <a:buFont typeface="Arial" pitchFamily="34" charset="0"/>
        <a:buChar char="»"/>
        <a:defRPr sz="1067" kern="1200">
          <a:solidFill>
            <a:schemeClr val="tx1"/>
          </a:solidFill>
          <a:latin typeface="Noto Sans" panose="020B0502040504020204" pitchFamily="34" charset="0"/>
          <a:ea typeface="+mn-ea"/>
          <a:cs typeface="+mn-cs"/>
        </a:defRPr>
      </a:lvl5pPr>
      <a:lvl6pPr marL="1341036" indent="-121912" algn="l" defTabSz="487650" rtl="0" eaLnBrk="1" latinLnBrk="0" hangingPunct="1">
        <a:spcBef>
          <a:spcPct val="20000"/>
        </a:spcBef>
        <a:buFont typeface="Arial" pitchFamily="34" charset="0"/>
        <a:buChar char="•"/>
        <a:defRPr sz="1067" kern="1200">
          <a:solidFill>
            <a:schemeClr val="tx1"/>
          </a:solidFill>
          <a:latin typeface="+mn-lt"/>
          <a:ea typeface="+mn-ea"/>
          <a:cs typeface="+mn-cs"/>
        </a:defRPr>
      </a:lvl6pPr>
      <a:lvl7pPr marL="1584861" indent="-121912" algn="l" defTabSz="487650" rtl="0" eaLnBrk="1" latinLnBrk="0" hangingPunct="1">
        <a:spcBef>
          <a:spcPct val="20000"/>
        </a:spcBef>
        <a:buFont typeface="Arial" pitchFamily="34" charset="0"/>
        <a:buChar char="•"/>
        <a:defRPr sz="1067" kern="1200">
          <a:solidFill>
            <a:schemeClr val="tx1"/>
          </a:solidFill>
          <a:latin typeface="+mn-lt"/>
          <a:ea typeface="+mn-ea"/>
          <a:cs typeface="+mn-cs"/>
        </a:defRPr>
      </a:lvl7pPr>
      <a:lvl8pPr marL="1828686" indent="-121912" algn="l" defTabSz="487650" rtl="0" eaLnBrk="1" latinLnBrk="0" hangingPunct="1">
        <a:spcBef>
          <a:spcPct val="20000"/>
        </a:spcBef>
        <a:buFont typeface="Arial" pitchFamily="34" charset="0"/>
        <a:buChar char="•"/>
        <a:defRPr sz="1067" kern="1200">
          <a:solidFill>
            <a:schemeClr val="tx1"/>
          </a:solidFill>
          <a:latin typeface="+mn-lt"/>
          <a:ea typeface="+mn-ea"/>
          <a:cs typeface="+mn-cs"/>
        </a:defRPr>
      </a:lvl8pPr>
      <a:lvl9pPr marL="2072510" indent="-121912" algn="l" defTabSz="487650" rtl="0" eaLnBrk="1" latinLnBrk="0" hangingPunct="1">
        <a:spcBef>
          <a:spcPct val="20000"/>
        </a:spcBef>
        <a:buFont typeface="Arial" pitchFamily="34" charset="0"/>
        <a:buChar char="•"/>
        <a:defRPr sz="1067" kern="1200">
          <a:solidFill>
            <a:schemeClr val="tx1"/>
          </a:solidFill>
          <a:latin typeface="+mn-lt"/>
          <a:ea typeface="+mn-ea"/>
          <a:cs typeface="+mn-cs"/>
        </a:defRPr>
      </a:lvl9pPr>
    </p:bodyStyle>
    <p:otherStyle>
      <a:defPPr>
        <a:defRPr lang="en-US"/>
      </a:defPPr>
      <a:lvl1pPr marL="0" algn="l" defTabSz="487650" rtl="0" eaLnBrk="1" latinLnBrk="0" hangingPunct="1">
        <a:defRPr sz="960" kern="1200">
          <a:solidFill>
            <a:schemeClr val="tx1"/>
          </a:solidFill>
          <a:latin typeface="+mn-lt"/>
          <a:ea typeface="+mn-ea"/>
          <a:cs typeface="+mn-cs"/>
        </a:defRPr>
      </a:lvl1pPr>
      <a:lvl2pPr marL="243825" algn="l" defTabSz="487650" rtl="0" eaLnBrk="1" latinLnBrk="0" hangingPunct="1">
        <a:defRPr sz="960" kern="1200">
          <a:solidFill>
            <a:schemeClr val="tx1"/>
          </a:solidFill>
          <a:latin typeface="+mn-lt"/>
          <a:ea typeface="+mn-ea"/>
          <a:cs typeface="+mn-cs"/>
        </a:defRPr>
      </a:lvl2pPr>
      <a:lvl3pPr marL="487650" algn="l" defTabSz="487650" rtl="0" eaLnBrk="1" latinLnBrk="0" hangingPunct="1">
        <a:defRPr sz="960" kern="1200">
          <a:solidFill>
            <a:schemeClr val="tx1"/>
          </a:solidFill>
          <a:latin typeface="+mn-lt"/>
          <a:ea typeface="+mn-ea"/>
          <a:cs typeface="+mn-cs"/>
        </a:defRPr>
      </a:lvl3pPr>
      <a:lvl4pPr marL="731474" algn="l" defTabSz="487650" rtl="0" eaLnBrk="1" latinLnBrk="0" hangingPunct="1">
        <a:defRPr sz="960" kern="1200">
          <a:solidFill>
            <a:schemeClr val="tx1"/>
          </a:solidFill>
          <a:latin typeface="+mn-lt"/>
          <a:ea typeface="+mn-ea"/>
          <a:cs typeface="+mn-cs"/>
        </a:defRPr>
      </a:lvl4pPr>
      <a:lvl5pPr marL="975299" algn="l" defTabSz="487650" rtl="0" eaLnBrk="1" latinLnBrk="0" hangingPunct="1">
        <a:defRPr sz="960" kern="1200">
          <a:solidFill>
            <a:schemeClr val="tx1"/>
          </a:solidFill>
          <a:latin typeface="+mn-lt"/>
          <a:ea typeface="+mn-ea"/>
          <a:cs typeface="+mn-cs"/>
        </a:defRPr>
      </a:lvl5pPr>
      <a:lvl6pPr marL="1219124" algn="l" defTabSz="487650" rtl="0" eaLnBrk="1" latinLnBrk="0" hangingPunct="1">
        <a:defRPr sz="960" kern="1200">
          <a:solidFill>
            <a:schemeClr val="tx1"/>
          </a:solidFill>
          <a:latin typeface="+mn-lt"/>
          <a:ea typeface="+mn-ea"/>
          <a:cs typeface="+mn-cs"/>
        </a:defRPr>
      </a:lvl6pPr>
      <a:lvl7pPr marL="1462949" algn="l" defTabSz="487650" rtl="0" eaLnBrk="1" latinLnBrk="0" hangingPunct="1">
        <a:defRPr sz="960" kern="1200">
          <a:solidFill>
            <a:schemeClr val="tx1"/>
          </a:solidFill>
          <a:latin typeface="+mn-lt"/>
          <a:ea typeface="+mn-ea"/>
          <a:cs typeface="+mn-cs"/>
        </a:defRPr>
      </a:lvl7pPr>
      <a:lvl8pPr marL="1706773" algn="l" defTabSz="487650" rtl="0" eaLnBrk="1" latinLnBrk="0" hangingPunct="1">
        <a:defRPr sz="960" kern="1200">
          <a:solidFill>
            <a:schemeClr val="tx1"/>
          </a:solidFill>
          <a:latin typeface="+mn-lt"/>
          <a:ea typeface="+mn-ea"/>
          <a:cs typeface="+mn-cs"/>
        </a:defRPr>
      </a:lvl8pPr>
      <a:lvl9pPr marL="1950598" algn="l" defTabSz="487650" rtl="0" eaLnBrk="1" latinLnBrk="0" hangingPunct="1">
        <a:defRPr sz="9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3840" y="195298"/>
            <a:ext cx="4389120" cy="812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3840" y="1137920"/>
            <a:ext cx="4389120" cy="32184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43840" y="4520072"/>
            <a:ext cx="1137920" cy="259644"/>
          </a:xfrm>
          <a:prstGeom prst="rect">
            <a:avLst/>
          </a:prstGeom>
        </p:spPr>
        <p:txBody>
          <a:bodyPr vert="horz" lIns="91440" tIns="45720" rIns="91440" bIns="45720" rtlCol="0" anchor="ctr"/>
          <a:lstStyle>
            <a:lvl1pPr algn="l">
              <a:defRPr sz="640">
                <a:solidFill>
                  <a:schemeClr val="tx1">
                    <a:tint val="75000"/>
                  </a:schemeClr>
                </a:solidFill>
              </a:defRPr>
            </a:lvl1pPr>
          </a:lstStyle>
          <a:p>
            <a:fld id="{1D8BD707-D9CF-40AE-B4C6-C98DA3205C09}" type="datetimeFigureOut">
              <a:rPr lang="en-US" smtClean="0"/>
              <a:pPr/>
              <a:t>6/17/2024</a:t>
            </a:fld>
            <a:endParaRPr lang="en-US"/>
          </a:p>
        </p:txBody>
      </p:sp>
      <p:sp>
        <p:nvSpPr>
          <p:cNvPr id="5" name="Footer Placeholder 4"/>
          <p:cNvSpPr>
            <a:spLocks noGrp="1"/>
          </p:cNvSpPr>
          <p:nvPr>
            <p:ph type="ftr" sz="quarter" idx="3"/>
          </p:nvPr>
        </p:nvSpPr>
        <p:spPr>
          <a:xfrm>
            <a:off x="1666240" y="4520072"/>
            <a:ext cx="1544320" cy="259644"/>
          </a:xfrm>
          <a:prstGeom prst="rect">
            <a:avLst/>
          </a:prstGeom>
        </p:spPr>
        <p:txBody>
          <a:bodyPr vert="horz" lIns="91440" tIns="45720" rIns="91440" bIns="45720" rtlCol="0" anchor="ctr"/>
          <a:lstStyle>
            <a:lvl1pPr algn="ctr">
              <a:defRPr sz="6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95040" y="4520072"/>
            <a:ext cx="1137920" cy="259644"/>
          </a:xfrm>
          <a:prstGeom prst="rect">
            <a:avLst/>
          </a:prstGeom>
        </p:spPr>
        <p:txBody>
          <a:bodyPr vert="horz" lIns="91440" tIns="45720" rIns="91440" bIns="45720" rtlCol="0" anchor="ctr"/>
          <a:lstStyle>
            <a:lvl1pPr algn="r">
              <a:defRPr sz="64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685557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87650" rtl="0" eaLnBrk="1" latinLnBrk="0" hangingPunct="1">
        <a:spcBef>
          <a:spcPct val="0"/>
        </a:spcBef>
        <a:buNone/>
        <a:defRPr sz="2347" kern="1200">
          <a:solidFill>
            <a:schemeClr val="tx1"/>
          </a:solidFill>
          <a:latin typeface="+mj-lt"/>
          <a:ea typeface="+mj-ea"/>
          <a:cs typeface="+mj-cs"/>
        </a:defRPr>
      </a:lvl1pPr>
    </p:titleStyle>
    <p:bodyStyle>
      <a:lvl1pPr marL="182869" indent="-182869" algn="l" defTabSz="487650" rtl="0" eaLnBrk="1" latinLnBrk="0" hangingPunct="1">
        <a:spcBef>
          <a:spcPct val="20000"/>
        </a:spcBef>
        <a:buFont typeface="Arial" pitchFamily="34" charset="0"/>
        <a:buChar char="•"/>
        <a:defRPr sz="1707" kern="1200">
          <a:solidFill>
            <a:schemeClr val="tx1"/>
          </a:solidFill>
          <a:latin typeface="+mn-lt"/>
          <a:ea typeface="+mn-ea"/>
          <a:cs typeface="+mn-cs"/>
        </a:defRPr>
      </a:lvl1pPr>
      <a:lvl2pPr marL="396215" indent="-152390" algn="l" defTabSz="487650" rtl="0" eaLnBrk="1" latinLnBrk="0" hangingPunct="1">
        <a:spcBef>
          <a:spcPct val="20000"/>
        </a:spcBef>
        <a:buFont typeface="Arial" pitchFamily="34" charset="0"/>
        <a:buChar char="–"/>
        <a:defRPr sz="1493" kern="1200">
          <a:solidFill>
            <a:schemeClr val="tx1"/>
          </a:solidFill>
          <a:latin typeface="+mn-lt"/>
          <a:ea typeface="+mn-ea"/>
          <a:cs typeface="+mn-cs"/>
        </a:defRPr>
      </a:lvl2pPr>
      <a:lvl3pPr marL="609562" indent="-121912" algn="l" defTabSz="487650" rtl="0" eaLnBrk="1" latinLnBrk="0" hangingPunct="1">
        <a:spcBef>
          <a:spcPct val="20000"/>
        </a:spcBef>
        <a:buFont typeface="Arial" pitchFamily="34" charset="0"/>
        <a:buChar char="•"/>
        <a:defRPr sz="1280" kern="1200">
          <a:solidFill>
            <a:schemeClr val="tx1"/>
          </a:solidFill>
          <a:latin typeface="+mn-lt"/>
          <a:ea typeface="+mn-ea"/>
          <a:cs typeface="+mn-cs"/>
        </a:defRPr>
      </a:lvl3pPr>
      <a:lvl4pPr marL="853387" indent="-121912" algn="l" defTabSz="487650" rtl="0" eaLnBrk="1" latinLnBrk="0" hangingPunct="1">
        <a:spcBef>
          <a:spcPct val="20000"/>
        </a:spcBef>
        <a:buFont typeface="Arial" pitchFamily="34" charset="0"/>
        <a:buChar char="–"/>
        <a:defRPr sz="1067" kern="1200">
          <a:solidFill>
            <a:schemeClr val="tx1"/>
          </a:solidFill>
          <a:latin typeface="+mn-lt"/>
          <a:ea typeface="+mn-ea"/>
          <a:cs typeface="+mn-cs"/>
        </a:defRPr>
      </a:lvl4pPr>
      <a:lvl5pPr marL="1097211" indent="-121912" algn="l" defTabSz="487650" rtl="0" eaLnBrk="1" latinLnBrk="0" hangingPunct="1">
        <a:spcBef>
          <a:spcPct val="20000"/>
        </a:spcBef>
        <a:buFont typeface="Arial" pitchFamily="34" charset="0"/>
        <a:buChar char="»"/>
        <a:defRPr sz="1067" kern="1200">
          <a:solidFill>
            <a:schemeClr val="tx1"/>
          </a:solidFill>
          <a:latin typeface="+mn-lt"/>
          <a:ea typeface="+mn-ea"/>
          <a:cs typeface="+mn-cs"/>
        </a:defRPr>
      </a:lvl5pPr>
      <a:lvl6pPr marL="1341036" indent="-121912" algn="l" defTabSz="487650" rtl="0" eaLnBrk="1" latinLnBrk="0" hangingPunct="1">
        <a:spcBef>
          <a:spcPct val="20000"/>
        </a:spcBef>
        <a:buFont typeface="Arial" pitchFamily="34" charset="0"/>
        <a:buChar char="•"/>
        <a:defRPr sz="1067" kern="1200">
          <a:solidFill>
            <a:schemeClr val="tx1"/>
          </a:solidFill>
          <a:latin typeface="+mn-lt"/>
          <a:ea typeface="+mn-ea"/>
          <a:cs typeface="+mn-cs"/>
        </a:defRPr>
      </a:lvl6pPr>
      <a:lvl7pPr marL="1584861" indent="-121912" algn="l" defTabSz="487650" rtl="0" eaLnBrk="1" latinLnBrk="0" hangingPunct="1">
        <a:spcBef>
          <a:spcPct val="20000"/>
        </a:spcBef>
        <a:buFont typeface="Arial" pitchFamily="34" charset="0"/>
        <a:buChar char="•"/>
        <a:defRPr sz="1067" kern="1200">
          <a:solidFill>
            <a:schemeClr val="tx1"/>
          </a:solidFill>
          <a:latin typeface="+mn-lt"/>
          <a:ea typeface="+mn-ea"/>
          <a:cs typeface="+mn-cs"/>
        </a:defRPr>
      </a:lvl7pPr>
      <a:lvl8pPr marL="1828686" indent="-121912" algn="l" defTabSz="487650" rtl="0" eaLnBrk="1" latinLnBrk="0" hangingPunct="1">
        <a:spcBef>
          <a:spcPct val="20000"/>
        </a:spcBef>
        <a:buFont typeface="Arial" pitchFamily="34" charset="0"/>
        <a:buChar char="•"/>
        <a:defRPr sz="1067" kern="1200">
          <a:solidFill>
            <a:schemeClr val="tx1"/>
          </a:solidFill>
          <a:latin typeface="+mn-lt"/>
          <a:ea typeface="+mn-ea"/>
          <a:cs typeface="+mn-cs"/>
        </a:defRPr>
      </a:lvl8pPr>
      <a:lvl9pPr marL="2072510" indent="-121912" algn="l" defTabSz="487650" rtl="0" eaLnBrk="1" latinLnBrk="0" hangingPunct="1">
        <a:spcBef>
          <a:spcPct val="20000"/>
        </a:spcBef>
        <a:buFont typeface="Arial" pitchFamily="34" charset="0"/>
        <a:buChar char="•"/>
        <a:defRPr sz="1067" kern="1200">
          <a:solidFill>
            <a:schemeClr val="tx1"/>
          </a:solidFill>
          <a:latin typeface="+mn-lt"/>
          <a:ea typeface="+mn-ea"/>
          <a:cs typeface="+mn-cs"/>
        </a:defRPr>
      </a:lvl9pPr>
    </p:bodyStyle>
    <p:otherStyle>
      <a:defPPr>
        <a:defRPr lang="en-US"/>
      </a:defPPr>
      <a:lvl1pPr marL="0" algn="l" defTabSz="487650" rtl="0" eaLnBrk="1" latinLnBrk="0" hangingPunct="1">
        <a:defRPr sz="960" kern="1200">
          <a:solidFill>
            <a:schemeClr val="tx1"/>
          </a:solidFill>
          <a:latin typeface="+mn-lt"/>
          <a:ea typeface="+mn-ea"/>
          <a:cs typeface="+mn-cs"/>
        </a:defRPr>
      </a:lvl1pPr>
      <a:lvl2pPr marL="243825" algn="l" defTabSz="487650" rtl="0" eaLnBrk="1" latinLnBrk="0" hangingPunct="1">
        <a:defRPr sz="960" kern="1200">
          <a:solidFill>
            <a:schemeClr val="tx1"/>
          </a:solidFill>
          <a:latin typeface="+mn-lt"/>
          <a:ea typeface="+mn-ea"/>
          <a:cs typeface="+mn-cs"/>
        </a:defRPr>
      </a:lvl2pPr>
      <a:lvl3pPr marL="487650" algn="l" defTabSz="487650" rtl="0" eaLnBrk="1" latinLnBrk="0" hangingPunct="1">
        <a:defRPr sz="960" kern="1200">
          <a:solidFill>
            <a:schemeClr val="tx1"/>
          </a:solidFill>
          <a:latin typeface="+mn-lt"/>
          <a:ea typeface="+mn-ea"/>
          <a:cs typeface="+mn-cs"/>
        </a:defRPr>
      </a:lvl3pPr>
      <a:lvl4pPr marL="731474" algn="l" defTabSz="487650" rtl="0" eaLnBrk="1" latinLnBrk="0" hangingPunct="1">
        <a:defRPr sz="960" kern="1200">
          <a:solidFill>
            <a:schemeClr val="tx1"/>
          </a:solidFill>
          <a:latin typeface="+mn-lt"/>
          <a:ea typeface="+mn-ea"/>
          <a:cs typeface="+mn-cs"/>
        </a:defRPr>
      </a:lvl4pPr>
      <a:lvl5pPr marL="975299" algn="l" defTabSz="487650" rtl="0" eaLnBrk="1" latinLnBrk="0" hangingPunct="1">
        <a:defRPr sz="960" kern="1200">
          <a:solidFill>
            <a:schemeClr val="tx1"/>
          </a:solidFill>
          <a:latin typeface="+mn-lt"/>
          <a:ea typeface="+mn-ea"/>
          <a:cs typeface="+mn-cs"/>
        </a:defRPr>
      </a:lvl5pPr>
      <a:lvl6pPr marL="1219124" algn="l" defTabSz="487650" rtl="0" eaLnBrk="1" latinLnBrk="0" hangingPunct="1">
        <a:defRPr sz="960" kern="1200">
          <a:solidFill>
            <a:schemeClr val="tx1"/>
          </a:solidFill>
          <a:latin typeface="+mn-lt"/>
          <a:ea typeface="+mn-ea"/>
          <a:cs typeface="+mn-cs"/>
        </a:defRPr>
      </a:lvl6pPr>
      <a:lvl7pPr marL="1462949" algn="l" defTabSz="487650" rtl="0" eaLnBrk="1" latinLnBrk="0" hangingPunct="1">
        <a:defRPr sz="960" kern="1200">
          <a:solidFill>
            <a:schemeClr val="tx1"/>
          </a:solidFill>
          <a:latin typeface="+mn-lt"/>
          <a:ea typeface="+mn-ea"/>
          <a:cs typeface="+mn-cs"/>
        </a:defRPr>
      </a:lvl7pPr>
      <a:lvl8pPr marL="1706773" algn="l" defTabSz="487650" rtl="0" eaLnBrk="1" latinLnBrk="0" hangingPunct="1">
        <a:defRPr sz="960" kern="1200">
          <a:solidFill>
            <a:schemeClr val="tx1"/>
          </a:solidFill>
          <a:latin typeface="+mn-lt"/>
          <a:ea typeface="+mn-ea"/>
          <a:cs typeface="+mn-cs"/>
        </a:defRPr>
      </a:lvl8pPr>
      <a:lvl9pPr marL="1950598" algn="l" defTabSz="487650" rtl="0" eaLnBrk="1" latinLnBrk="0" hangingPunct="1">
        <a:defRPr sz="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s://metar.door.hr/solarni-kalkulator/" TargetMode="External"/><Relationship Id="rId7" Type="http://schemas.openxmlformats.org/officeDocument/2006/relationships/hyperlink" Target="https://encert.hr/" TargetMode="External"/><Relationship Id="rId2" Type="http://schemas.openxmlformats.org/officeDocument/2006/relationships/hyperlink" Target="https://www.knaufinsulation.hr/energetski-kalkulator-koliko-novca-tro%C5%A1i-va%C5%A1a-ku%C4%87a-0" TargetMode="External"/><Relationship Id="rId1" Type="http://schemas.openxmlformats.org/officeDocument/2006/relationships/slideLayout" Target="../slideLayouts/slideLayout7.xml"/><Relationship Id="rId6" Type="http://schemas.openxmlformats.org/officeDocument/2006/relationships/hyperlink" Target="https://www.aecplustech.com/tools/category/energy-modeling" TargetMode="External"/><Relationship Id="rId5" Type="http://schemas.openxmlformats.org/officeDocument/2006/relationships/hyperlink" Target="https://powerpoor.epu.ntua.gr/powerpoor-toolkit/act/" TargetMode="External"/><Relationship Id="rId10" Type="http://schemas.openxmlformats.org/officeDocument/2006/relationships/image" Target="../media/image6.png"/><Relationship Id="rId4" Type="http://schemas.openxmlformats.org/officeDocument/2006/relationships/hyperlink" Target="https://termometal.hr/advisor/" TargetMode="External"/><Relationship Id="rId9"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zgradonacelnik.hr/projekti-i-natjecaji/stranica/1"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dozvola.mgipu.hr/naslovna" TargetMode="External"/><Relationship Id="rId7" Type="http://schemas.openxmlformats.org/officeDocument/2006/relationships/image" Target="../media/image29.jpeg"/><Relationship Id="rId2" Type="http://schemas.openxmlformats.org/officeDocument/2006/relationships/hyperlink" Target="https://oss.uredjenazemlja.hr/" TargetMode="Externa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hyperlink" Target="https://ispu.mgipu.hr/" TargetMode="External"/><Relationship Id="rId4" Type="http://schemas.openxmlformats.org/officeDocument/2006/relationships/hyperlink" Target="https://mpgi.gov.hr/UserDocsImages/8584"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strukturnifondovi.hr/wp-content/uploads/2021/06/07-GP_Mapa_4_Gradevinski-projekt_Projekt-racionalne-uporabe-energije-i-toplinske-zastite.pdf"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mailto:anamari.majdandzic@door.hr"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hyperlink" Target="mailto:kristina.ljubica.pasa@door.hr"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bnavljamo.hr/"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idf-invest-territoires.fr/" TargetMode="External"/><Relationship Id="rId2" Type="http://schemas.openxmlformats.org/officeDocument/2006/relationships/hyperlink" Target="https://homegrade.brussels/" TargetMode="Externa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proretro.eu/en/" TargetMode="External"/><Relationship Id="rId4" Type="http://schemas.openxmlformats.org/officeDocument/2006/relationships/hyperlink" Target="https://europaonestop.eu/"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Freeform 2"/>
          <p:cNvSpPr/>
          <p:nvPr/>
        </p:nvSpPr>
        <p:spPr>
          <a:xfrm>
            <a:off x="975360" y="1999255"/>
            <a:ext cx="7926446" cy="1441172"/>
          </a:xfrm>
          <a:custGeom>
            <a:avLst/>
            <a:gdLst/>
            <a:ahLst/>
            <a:cxnLst/>
            <a:rect l="l" t="t" r="r" b="b"/>
            <a:pathLst>
              <a:path w="14862087" h="2702198">
                <a:moveTo>
                  <a:pt x="0" y="0"/>
                </a:moveTo>
                <a:lnTo>
                  <a:pt x="14862087" y="0"/>
                </a:lnTo>
                <a:lnTo>
                  <a:pt x="14862087" y="2702198"/>
                </a:lnTo>
                <a:lnTo>
                  <a:pt x="0" y="2702198"/>
                </a:lnTo>
                <a:lnTo>
                  <a:pt x="0" y="0"/>
                </a:lnTo>
                <a:close/>
              </a:path>
            </a:pathLst>
          </a:custGeom>
          <a:blipFill>
            <a:blip r:embed="rId4">
              <a:alphaModFix amt="76000"/>
              <a:extLst>
                <a:ext uri="{96DAC541-7B7A-43D3-8B79-37D633B846F1}">
                  <asvg:svgBlip xmlns:asvg="http://schemas.microsoft.com/office/drawing/2016/SVG/main" r:embed="rId5"/>
                </a:ext>
              </a:extLst>
            </a:blip>
            <a:stretch>
              <a:fillRect/>
            </a:stretch>
          </a:blipFill>
        </p:spPr>
        <p:txBody>
          <a:bodyPr/>
          <a:lstStyle/>
          <a:p>
            <a:endParaRPr lang="hr-HR" sz="960" dirty="0"/>
          </a:p>
        </p:txBody>
      </p:sp>
      <p:grpSp>
        <p:nvGrpSpPr>
          <p:cNvPr id="3" name="Group 3"/>
          <p:cNvGrpSpPr/>
          <p:nvPr/>
        </p:nvGrpSpPr>
        <p:grpSpPr>
          <a:xfrm>
            <a:off x="1330820" y="2333366"/>
            <a:ext cx="7215526" cy="779957"/>
            <a:chOff x="573409" y="-951023"/>
            <a:chExt cx="18038817" cy="1949893"/>
          </a:xfrm>
        </p:grpSpPr>
        <p:sp>
          <p:nvSpPr>
            <p:cNvPr id="4" name="AutoShape 4"/>
            <p:cNvSpPr/>
            <p:nvPr/>
          </p:nvSpPr>
          <p:spPr>
            <a:xfrm>
              <a:off x="573409" y="85297"/>
              <a:ext cx="17939840" cy="36773"/>
            </a:xfrm>
            <a:prstGeom prst="rect">
              <a:avLst/>
            </a:prstGeom>
            <a:solidFill>
              <a:srgbClr val="FFFFFF"/>
            </a:solidFill>
          </p:spPr>
          <p:txBody>
            <a:bodyPr/>
            <a:lstStyle/>
            <a:p>
              <a:endParaRPr lang="hr-HR" sz="960"/>
            </a:p>
          </p:txBody>
        </p:sp>
        <p:sp>
          <p:nvSpPr>
            <p:cNvPr id="5" name="TextBox 5"/>
            <p:cNvSpPr txBox="1"/>
            <p:nvPr/>
          </p:nvSpPr>
          <p:spPr>
            <a:xfrm>
              <a:off x="672384" y="-951023"/>
              <a:ext cx="17939842" cy="1949893"/>
            </a:xfrm>
            <a:prstGeom prst="rect">
              <a:avLst/>
            </a:prstGeom>
          </p:spPr>
          <p:txBody>
            <a:bodyPr lIns="0" tIns="0" rIns="0" bIns="0" rtlCol="0" anchor="t">
              <a:spAutoFit/>
            </a:bodyPr>
            <a:lstStyle/>
            <a:p>
              <a:pPr algn="ctr">
                <a:lnSpc>
                  <a:spcPts val="3189"/>
                </a:lnSpc>
              </a:pPr>
              <a:r>
                <a:rPr lang="hr-HR" sz="2658" b="1" dirty="0">
                  <a:solidFill>
                    <a:srgbClr val="FFFFFF"/>
                  </a:solidFill>
                  <a:latin typeface="Noto Sans" panose="020B0502040504020204" pitchFamily="34" charset="0"/>
                  <a:ea typeface="Noto Sans" panose="020B0502040504020204" pitchFamily="34" charset="0"/>
                  <a:cs typeface="Noto Sans" panose="020B0502040504020204" pitchFamily="34" charset="0"/>
                </a:rPr>
                <a:t>crOss renoHome</a:t>
              </a:r>
            </a:p>
            <a:p>
              <a:pPr algn="ctr">
                <a:lnSpc>
                  <a:spcPts val="3189"/>
                </a:lnSpc>
              </a:pPr>
              <a:r>
                <a:rPr lang="hr-HR" sz="1867" b="1" dirty="0">
                  <a:solidFill>
                    <a:srgbClr val="FFFFFF"/>
                  </a:solidFill>
                  <a:latin typeface="Noto Sans" panose="020B0502040504020204" pitchFamily="34" charset="0"/>
                  <a:ea typeface="Noto Sans" panose="020B0502040504020204" pitchFamily="34" charset="0"/>
                  <a:cs typeface="Noto Sans" panose="020B0502040504020204" pitchFamily="34" charset="0"/>
                </a:rPr>
                <a:t>Trening „Postani energetski savjetnik”</a:t>
              </a:r>
              <a:endParaRPr lang="en-US" sz="1867" b="1" dirty="0">
                <a:solidFill>
                  <a:srgbClr val="FFFFFF"/>
                </a:solidFill>
                <a:latin typeface="Noto Sans" panose="020B0502040504020204" pitchFamily="34" charset="0"/>
                <a:ea typeface="Noto Sans" panose="020B0502040504020204" pitchFamily="34" charset="0"/>
                <a:cs typeface="Noto Sans" panose="020B0502040504020204" pitchFamily="34" charset="0"/>
              </a:endParaRPr>
            </a:p>
          </p:txBody>
        </p:sp>
      </p:grpSp>
      <p:sp>
        <p:nvSpPr>
          <p:cNvPr id="6" name="Freeform 6"/>
          <p:cNvSpPr/>
          <p:nvPr/>
        </p:nvSpPr>
        <p:spPr>
          <a:xfrm>
            <a:off x="4043680" y="5984962"/>
            <a:ext cx="5730240" cy="991424"/>
          </a:xfrm>
          <a:custGeom>
            <a:avLst/>
            <a:gdLst/>
            <a:ahLst/>
            <a:cxnLst/>
            <a:rect l="l" t="t" r="r" b="b"/>
            <a:pathLst>
              <a:path w="10224059" h="1858920">
                <a:moveTo>
                  <a:pt x="0" y="0"/>
                </a:moveTo>
                <a:lnTo>
                  <a:pt x="10224059" y="0"/>
                </a:lnTo>
                <a:lnTo>
                  <a:pt x="10224059" y="1858920"/>
                </a:lnTo>
                <a:lnTo>
                  <a:pt x="0" y="1858920"/>
                </a:lnTo>
                <a:lnTo>
                  <a:pt x="0" y="0"/>
                </a:lnTo>
                <a:close/>
              </a:path>
            </a:pathLst>
          </a:custGeom>
          <a:blipFill>
            <a:blip r:embed="rId4">
              <a:alphaModFix amt="62000"/>
              <a:extLst>
                <a:ext uri="{96DAC541-7B7A-43D3-8B79-37D633B846F1}">
                  <asvg:svgBlip xmlns:asvg="http://schemas.microsoft.com/office/drawing/2016/SVG/main" r:embed="rId6"/>
                </a:ext>
              </a:extLst>
            </a:blip>
            <a:stretch>
              <a:fillRect/>
            </a:stretch>
          </a:blipFill>
        </p:spPr>
        <p:txBody>
          <a:bodyPr/>
          <a:lstStyle/>
          <a:p>
            <a:endParaRPr lang="hr-HR" sz="960" dirty="0"/>
          </a:p>
        </p:txBody>
      </p:sp>
      <p:grpSp>
        <p:nvGrpSpPr>
          <p:cNvPr id="7" name="Group 7"/>
          <p:cNvGrpSpPr/>
          <p:nvPr/>
        </p:nvGrpSpPr>
        <p:grpSpPr>
          <a:xfrm>
            <a:off x="4023360" y="6222045"/>
            <a:ext cx="5730240" cy="545782"/>
            <a:chOff x="-535672" y="407287"/>
            <a:chExt cx="14325598" cy="1153869"/>
          </a:xfrm>
        </p:grpSpPr>
        <p:sp>
          <p:nvSpPr>
            <p:cNvPr id="8" name="AutoShape 8"/>
            <p:cNvSpPr/>
            <p:nvPr/>
          </p:nvSpPr>
          <p:spPr>
            <a:xfrm>
              <a:off x="0" y="1532890"/>
              <a:ext cx="13789926" cy="28266"/>
            </a:xfrm>
            <a:prstGeom prst="rect">
              <a:avLst/>
            </a:prstGeom>
            <a:solidFill>
              <a:srgbClr val="FFFFFF"/>
            </a:solidFill>
          </p:spPr>
          <p:txBody>
            <a:bodyPr/>
            <a:lstStyle/>
            <a:p>
              <a:endParaRPr lang="hr-HR" sz="960"/>
            </a:p>
          </p:txBody>
        </p:sp>
        <p:sp>
          <p:nvSpPr>
            <p:cNvPr id="9" name="TextBox 9"/>
            <p:cNvSpPr txBox="1"/>
            <p:nvPr/>
          </p:nvSpPr>
          <p:spPr>
            <a:xfrm>
              <a:off x="-535672" y="407287"/>
              <a:ext cx="14052883" cy="899847"/>
            </a:xfrm>
            <a:prstGeom prst="rect">
              <a:avLst/>
            </a:prstGeom>
          </p:spPr>
          <p:txBody>
            <a:bodyPr wrap="square" lIns="0" tIns="0" rIns="0" bIns="0" rtlCol="0" anchor="t">
              <a:spAutoFit/>
            </a:bodyPr>
            <a:lstStyle/>
            <a:p>
              <a:pPr algn="ctr">
                <a:lnSpc>
                  <a:spcPts val="1748"/>
                </a:lnSpc>
              </a:pPr>
              <a:r>
                <a:rPr lang="hr-HR" sz="1333" b="1" dirty="0">
                  <a:solidFill>
                    <a:srgbClr val="FFFFFF"/>
                  </a:solidFill>
                  <a:latin typeface="Noto Sans" panose="020B0502040504020204" pitchFamily="34" charset="0"/>
                  <a:ea typeface="Noto Sans" panose="020B0502040504020204" pitchFamily="34" charset="0"/>
                  <a:cs typeface="Noto Sans" panose="020B0502040504020204" pitchFamily="34" charset="0"/>
                </a:rPr>
                <a:t>KLIK, energetska zadruga</a:t>
              </a:r>
              <a:endParaRPr lang="en-US" sz="1333" b="1" dirty="0">
                <a:solidFill>
                  <a:srgbClr val="FFFFFF"/>
                </a:solidFill>
                <a:latin typeface="Noto Sans" panose="020B0502040504020204" pitchFamily="34" charset="0"/>
                <a:ea typeface="Noto Sans" panose="020B0502040504020204" pitchFamily="34" charset="0"/>
                <a:cs typeface="Noto Sans" panose="020B0502040504020204" pitchFamily="34" charset="0"/>
              </a:endParaRPr>
            </a:p>
            <a:p>
              <a:pPr algn="ctr">
                <a:lnSpc>
                  <a:spcPts val="1684"/>
                </a:lnSpc>
              </a:pPr>
              <a:r>
                <a:rPr lang="en-US" sz="1333" b="1" dirty="0">
                  <a:solidFill>
                    <a:srgbClr val="FFFFFF"/>
                  </a:solidFill>
                  <a:latin typeface="Noto Sans" panose="020B0502040504020204" pitchFamily="34" charset="0"/>
                  <a:ea typeface="Noto Sans" panose="020B0502040504020204" pitchFamily="34" charset="0"/>
                  <a:cs typeface="Noto Sans" panose="020B0502040504020204" pitchFamily="34" charset="0"/>
                </a:rPr>
                <a:t> </a:t>
              </a:r>
              <a:r>
                <a:rPr lang="hr-HR" sz="1333" b="1" dirty="0">
                  <a:solidFill>
                    <a:srgbClr val="FFFFFF"/>
                  </a:solidFill>
                  <a:latin typeface="Noto Sans" panose="020B0502040504020204" pitchFamily="34" charset="0"/>
                  <a:ea typeface="Noto Sans" panose="020B0502040504020204" pitchFamily="34" charset="0"/>
                  <a:cs typeface="Noto Sans" panose="020B0502040504020204" pitchFamily="34" charset="0"/>
                </a:rPr>
                <a:t>22.3.2024.</a:t>
              </a:r>
              <a:endParaRPr lang="en-US" sz="1333" b="1" dirty="0">
                <a:solidFill>
                  <a:srgbClr val="FFFFFF"/>
                </a:solidFill>
                <a:latin typeface="Noto Sans" panose="020B0502040504020204" pitchFamily="34" charset="0"/>
                <a:ea typeface="Noto Sans" panose="020B0502040504020204" pitchFamily="34" charset="0"/>
                <a:cs typeface="Noto Sans" panose="020B0502040504020204" pitchFamily="34" charset="0"/>
              </a:endParaRPr>
            </a:p>
          </p:txBody>
        </p:sp>
      </p:grpSp>
      <p:pic>
        <p:nvPicPr>
          <p:cNvPr id="15" name="Picture 14" descr="A blue text on a black background&#10;&#10;Description automatically generated">
            <a:extLst>
              <a:ext uri="{FF2B5EF4-FFF2-40B4-BE49-F238E27FC236}">
                <a16:creationId xmlns:a16="http://schemas.microsoft.com/office/drawing/2014/main" id="{3DBD909F-8AE0-A161-3103-B43919C4C1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06" y="5984962"/>
            <a:ext cx="3702988" cy="776180"/>
          </a:xfrm>
          <a:prstGeom prst="rect">
            <a:avLst/>
          </a:prstGeom>
        </p:spPr>
      </p:pic>
      <p:pic>
        <p:nvPicPr>
          <p:cNvPr id="12" name="Picture 11" descr="A black and orange logo&#10;&#10;Description automatically generated">
            <a:extLst>
              <a:ext uri="{FF2B5EF4-FFF2-40B4-BE49-F238E27FC236}">
                <a16:creationId xmlns:a16="http://schemas.microsoft.com/office/drawing/2014/main" id="{D31594D3-A3BD-3846-79D5-597649763373}"/>
              </a:ext>
            </a:extLst>
          </p:cNvPr>
          <p:cNvPicPr>
            <a:picLocks noChangeAspect="1"/>
          </p:cNvPicPr>
          <p:nvPr/>
        </p:nvPicPr>
        <p:blipFill>
          <a:blip r:embed="rId8"/>
          <a:stretch>
            <a:fillRect/>
          </a:stretch>
        </p:blipFill>
        <p:spPr>
          <a:xfrm>
            <a:off x="381000" y="300086"/>
            <a:ext cx="2483810" cy="8233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100E862C-0FEA-385A-EEF6-70D66D07A45A}"/>
              </a:ext>
            </a:extLst>
          </p:cNvPr>
          <p:cNvSpPr txBox="1"/>
          <p:nvPr/>
        </p:nvSpPr>
        <p:spPr>
          <a:xfrm>
            <a:off x="4211912" y="232742"/>
            <a:ext cx="4493796" cy="307777"/>
          </a:xfrm>
          <a:prstGeom prst="rect">
            <a:avLst/>
          </a:prstGeom>
          <a:noFill/>
        </p:spPr>
        <p:txBody>
          <a:bodyPr wrap="square" rtlCol="0">
            <a:spAutoFit/>
          </a:bodyPr>
          <a:lstStyle/>
          <a:p>
            <a:pPr algn="l"/>
            <a:r>
              <a:rPr lang="hr-HR"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ENERGETSKI RAZREDI</a:t>
            </a:r>
            <a:endParaRPr lang="sr-Latn-RS"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 name="TekstniOkvir 2">
            <a:extLst>
              <a:ext uri="{FF2B5EF4-FFF2-40B4-BE49-F238E27FC236}">
                <a16:creationId xmlns:a16="http://schemas.microsoft.com/office/drawing/2014/main" id="{31DC9C72-2669-0A25-19D1-3A908AC87579}"/>
              </a:ext>
            </a:extLst>
          </p:cNvPr>
          <p:cNvSpPr txBox="1"/>
          <p:nvPr/>
        </p:nvSpPr>
        <p:spPr>
          <a:xfrm>
            <a:off x="3657600" y="6573472"/>
            <a:ext cx="8352494" cy="307777"/>
          </a:xfrm>
          <a:prstGeom prst="rect">
            <a:avLst/>
          </a:prstGeom>
          <a:noFill/>
        </p:spPr>
        <p:txBody>
          <a:bodyPr wrap="square" rtlCol="0">
            <a:spAutoFit/>
          </a:bodyPr>
          <a:lstStyle/>
          <a:p>
            <a:pPr algn="l"/>
            <a:r>
              <a:rPr lang="sr-Latn-RS" sz="1400" b="1" dirty="0">
                <a:latin typeface="Noto Sans" panose="020B0502040504020204" pitchFamily="34" charset="0"/>
                <a:ea typeface="Noto Sans" panose="020B0502040504020204" pitchFamily="34" charset="0"/>
                <a:cs typeface="Noto Sans" panose="020B0502040504020204" pitchFamily="34" charset="0"/>
              </a:rPr>
              <a:t>Energija (</a:t>
            </a:r>
            <a:r>
              <a:rPr lang="sr-Latn-RS" sz="1400" b="1" dirty="0" err="1">
                <a:latin typeface="Noto Sans" panose="020B0502040504020204" pitchFamily="34" charset="0"/>
                <a:ea typeface="Noto Sans" panose="020B0502040504020204" pitchFamily="34" charset="0"/>
                <a:cs typeface="Noto Sans" panose="020B0502040504020204" pitchFamily="34" charset="0"/>
              </a:rPr>
              <a:t>kWh</a:t>
            </a:r>
            <a:r>
              <a:rPr lang="sr-Latn-RS" sz="1400" b="1" dirty="0">
                <a:latin typeface="Noto Sans" panose="020B0502040504020204" pitchFamily="34" charset="0"/>
                <a:ea typeface="Noto Sans" panose="020B0502040504020204" pitchFamily="34" charset="0"/>
                <a:cs typeface="Noto Sans" panose="020B0502040504020204" pitchFamily="34" charset="0"/>
              </a:rPr>
              <a:t>) = Snaga (</a:t>
            </a:r>
            <a:r>
              <a:rPr lang="sr-Latn-RS" sz="1400" b="1" dirty="0" err="1">
                <a:latin typeface="Noto Sans" panose="020B0502040504020204" pitchFamily="34" charset="0"/>
                <a:ea typeface="Noto Sans" panose="020B0502040504020204" pitchFamily="34" charset="0"/>
                <a:cs typeface="Noto Sans" panose="020B0502040504020204" pitchFamily="34" charset="0"/>
              </a:rPr>
              <a:t>kW</a:t>
            </a:r>
            <a:r>
              <a:rPr lang="sr-Latn-RS" sz="1400" b="1" dirty="0">
                <a:latin typeface="Noto Sans" panose="020B0502040504020204" pitchFamily="34" charset="0"/>
                <a:ea typeface="Noto Sans" panose="020B0502040504020204" pitchFamily="34" charset="0"/>
                <a:cs typeface="Noto Sans" panose="020B0502040504020204" pitchFamily="34" charset="0"/>
              </a:rPr>
              <a:t>) x </a:t>
            </a:r>
            <a:r>
              <a:rPr lang="sr-Latn-RS" sz="1400" b="1" dirty="0" err="1">
                <a:latin typeface="Noto Sans" panose="020B0502040504020204" pitchFamily="34" charset="0"/>
                <a:ea typeface="Noto Sans" panose="020B0502040504020204" pitchFamily="34" charset="0"/>
                <a:cs typeface="Noto Sans" panose="020B0502040504020204" pitchFamily="34" charset="0"/>
              </a:rPr>
              <a:t>vrijeme</a:t>
            </a:r>
            <a:r>
              <a:rPr lang="sr-Latn-RS" sz="1400" b="1" dirty="0">
                <a:latin typeface="Noto Sans" panose="020B0502040504020204" pitchFamily="34" charset="0"/>
                <a:ea typeface="Noto Sans" panose="020B0502040504020204" pitchFamily="34" charset="0"/>
                <a:cs typeface="Noto Sans" panose="020B0502040504020204" pitchFamily="34" charset="0"/>
              </a:rPr>
              <a:t> (h) </a:t>
            </a:r>
          </a:p>
        </p:txBody>
      </p:sp>
      <p:sp>
        <p:nvSpPr>
          <p:cNvPr id="4" name="TekstniOkvir 3">
            <a:extLst>
              <a:ext uri="{FF2B5EF4-FFF2-40B4-BE49-F238E27FC236}">
                <a16:creationId xmlns:a16="http://schemas.microsoft.com/office/drawing/2014/main" id="{0FD163F4-6137-06A0-7DC5-41606759CA76}"/>
              </a:ext>
            </a:extLst>
          </p:cNvPr>
          <p:cNvSpPr txBox="1"/>
          <p:nvPr/>
        </p:nvSpPr>
        <p:spPr>
          <a:xfrm>
            <a:off x="576656" y="947218"/>
            <a:ext cx="8600288" cy="1384995"/>
          </a:xfrm>
          <a:prstGeom prst="rect">
            <a:avLst/>
          </a:prstGeom>
          <a:noFill/>
        </p:spPr>
        <p:txBody>
          <a:bodyPr wrap="square" rtlCol="0">
            <a:spAutoFit/>
          </a:bodyPr>
          <a:lstStyle/>
          <a:p>
            <a:pPr algn="l"/>
            <a:r>
              <a:rPr lang="hr-HR" sz="1200" b="1" dirty="0">
                <a:latin typeface="Noto Sans" panose="020B0502040504020204" pitchFamily="34" charset="0"/>
                <a:ea typeface="Noto Sans" panose="020B0502040504020204" pitchFamily="34" charset="0"/>
                <a:cs typeface="Noto Sans" panose="020B0502040504020204" pitchFamily="34" charset="0"/>
              </a:rPr>
              <a:t>Energetski certifikat </a:t>
            </a:r>
            <a:r>
              <a:rPr lang="hr-HR" sz="1200" dirty="0">
                <a:latin typeface="Noto Sans" panose="020B0502040504020204" pitchFamily="34" charset="0"/>
                <a:ea typeface="Noto Sans" panose="020B0502040504020204" pitchFamily="34" charset="0"/>
                <a:cs typeface="Noto Sans" panose="020B0502040504020204" pitchFamily="34" charset="0"/>
              </a:rPr>
              <a:t>je zakonom popisan  dokument kojim se prikazuju energetska svojstva zgrade ili njenog dijela. Na energetskom certifikatu je naznačen energetski razred slovom uz brojčani prikaz potrebne toplinske energije za jednu godinu za neku specifičnu zgradu.
</a:t>
            </a:r>
            <a:r>
              <a:rPr lang="hr-HR" sz="1200" b="1" dirty="0">
                <a:latin typeface="Noto Sans" panose="020B0502040504020204" pitchFamily="34" charset="0"/>
                <a:ea typeface="Noto Sans" panose="020B0502040504020204" pitchFamily="34" charset="0"/>
                <a:cs typeface="Noto Sans" panose="020B0502040504020204" pitchFamily="34" charset="0"/>
              </a:rPr>
              <a:t>Energetski razred </a:t>
            </a:r>
            <a:r>
              <a:rPr lang="hr-HR" sz="1200" dirty="0">
                <a:latin typeface="Noto Sans" panose="020B0502040504020204" pitchFamily="34" charset="0"/>
                <a:ea typeface="Noto Sans" panose="020B0502040504020204" pitchFamily="34" charset="0"/>
                <a:cs typeface="Noto Sans" panose="020B0502040504020204" pitchFamily="34" charset="0"/>
              </a:rPr>
              <a:t>označava količinu potrošene energija po kvadratnom metru, te se izražava u kWh/m2. Razredi se označavaju slovima od A do G, Slovo A i A+ označavaju zgrade veoma niske potrošnje energije dok slova na dnu skale, predstavljaju objekte visoke potrošnje energije.</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graphicFrame>
        <p:nvGraphicFramePr>
          <p:cNvPr id="6" name="Tablica 5">
            <a:extLst>
              <a:ext uri="{FF2B5EF4-FFF2-40B4-BE49-F238E27FC236}">
                <a16:creationId xmlns:a16="http://schemas.microsoft.com/office/drawing/2014/main" id="{CB76B5BF-F4D7-E46B-272D-744F4A9E2D14}"/>
              </a:ext>
            </a:extLst>
          </p:cNvPr>
          <p:cNvGraphicFramePr>
            <a:graphicFrameLocks noGrp="1"/>
          </p:cNvGraphicFramePr>
          <p:nvPr>
            <p:extLst>
              <p:ext uri="{D42A27DB-BD31-4B8C-83A1-F6EECF244321}">
                <p14:modId xmlns:p14="http://schemas.microsoft.com/office/powerpoint/2010/main" val="4055469922"/>
              </p:ext>
            </p:extLst>
          </p:nvPr>
        </p:nvGraphicFramePr>
        <p:xfrm>
          <a:off x="578146" y="2743200"/>
          <a:ext cx="8598797" cy="1323675"/>
        </p:xfrm>
        <a:graphic>
          <a:graphicData uri="http://schemas.openxmlformats.org/drawingml/2006/table">
            <a:tbl>
              <a:tblPr firstRow="1" bandRow="1">
                <a:tableStyleId>{5C22544A-7EE6-4342-B048-85BDC9FD1C3A}</a:tableStyleId>
              </a:tblPr>
              <a:tblGrid>
                <a:gridCol w="1189553">
                  <a:extLst>
                    <a:ext uri="{9D8B030D-6E8A-4147-A177-3AD203B41FA5}">
                      <a16:colId xmlns:a16="http://schemas.microsoft.com/office/drawing/2014/main" val="2124580308"/>
                    </a:ext>
                  </a:extLst>
                </a:gridCol>
                <a:gridCol w="519485">
                  <a:extLst>
                    <a:ext uri="{9D8B030D-6E8A-4147-A177-3AD203B41FA5}">
                      <a16:colId xmlns:a16="http://schemas.microsoft.com/office/drawing/2014/main" val="2269629434"/>
                    </a:ext>
                  </a:extLst>
                </a:gridCol>
                <a:gridCol w="638209">
                  <a:extLst>
                    <a:ext uri="{9D8B030D-6E8A-4147-A177-3AD203B41FA5}">
                      <a16:colId xmlns:a16="http://schemas.microsoft.com/office/drawing/2014/main" val="2144122802"/>
                    </a:ext>
                  </a:extLst>
                </a:gridCol>
                <a:gridCol w="771796">
                  <a:extLst>
                    <a:ext uri="{9D8B030D-6E8A-4147-A177-3AD203B41FA5}">
                      <a16:colId xmlns:a16="http://schemas.microsoft.com/office/drawing/2014/main" val="254848554"/>
                    </a:ext>
                  </a:extLst>
                </a:gridCol>
                <a:gridCol w="865987">
                  <a:extLst>
                    <a:ext uri="{9D8B030D-6E8A-4147-A177-3AD203B41FA5}">
                      <a16:colId xmlns:a16="http://schemas.microsoft.com/office/drawing/2014/main" val="2200223339"/>
                    </a:ext>
                  </a:extLst>
                </a:gridCol>
                <a:gridCol w="1075624">
                  <a:extLst>
                    <a:ext uri="{9D8B030D-6E8A-4147-A177-3AD203B41FA5}">
                      <a16:colId xmlns:a16="http://schemas.microsoft.com/office/drawing/2014/main" val="2851607602"/>
                    </a:ext>
                  </a:extLst>
                </a:gridCol>
                <a:gridCol w="1287524">
                  <a:extLst>
                    <a:ext uri="{9D8B030D-6E8A-4147-A177-3AD203B41FA5}">
                      <a16:colId xmlns:a16="http://schemas.microsoft.com/office/drawing/2014/main" val="3477487023"/>
                    </a:ext>
                  </a:extLst>
                </a:gridCol>
                <a:gridCol w="1125309">
                  <a:extLst>
                    <a:ext uri="{9D8B030D-6E8A-4147-A177-3AD203B41FA5}">
                      <a16:colId xmlns:a16="http://schemas.microsoft.com/office/drawing/2014/main" val="3392859152"/>
                    </a:ext>
                  </a:extLst>
                </a:gridCol>
                <a:gridCol w="1125310">
                  <a:extLst>
                    <a:ext uri="{9D8B030D-6E8A-4147-A177-3AD203B41FA5}">
                      <a16:colId xmlns:a16="http://schemas.microsoft.com/office/drawing/2014/main" val="4130641196"/>
                    </a:ext>
                  </a:extLst>
                </a:gridCol>
              </a:tblGrid>
              <a:tr h="263918">
                <a:tc>
                  <a:txBody>
                    <a:bodyPr/>
                    <a:lstStyle/>
                    <a:p>
                      <a:r>
                        <a:rPr lang="hr-HR" sz="1200" dirty="0">
                          <a:solidFill>
                            <a:schemeClr val="accent6"/>
                          </a:solidFill>
                          <a:latin typeface="Noto Sans" panose="020B0502040504020204" pitchFamily="34" charset="0"/>
                        </a:rPr>
                        <a:t>Energetski razred </a:t>
                      </a:r>
                      <a:endParaRPr lang="sr-Latn-RS" sz="12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solidFill>
                            <a:schemeClr val="accent6"/>
                          </a:solidFill>
                          <a:latin typeface="Noto Sans" panose="020B0502040504020204" pitchFamily="34" charset="0"/>
                        </a:rPr>
                        <a:t>A+</a:t>
                      </a:r>
                      <a:endParaRPr lang="sr-Latn-RS" sz="14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solidFill>
                            <a:schemeClr val="accent6"/>
                          </a:solidFill>
                          <a:latin typeface="Noto Sans" panose="020B0502040504020204" pitchFamily="34" charset="0"/>
                        </a:rPr>
                        <a:t>A</a:t>
                      </a:r>
                      <a:endParaRPr lang="sr-Latn-RS" sz="14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solidFill>
                            <a:schemeClr val="accent6"/>
                          </a:solidFill>
                          <a:latin typeface="Noto Sans" panose="020B0502040504020204" pitchFamily="34" charset="0"/>
                        </a:rPr>
                        <a:t>B</a:t>
                      </a:r>
                      <a:endParaRPr lang="sr-Latn-RS" sz="14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solidFill>
                            <a:schemeClr val="accent6"/>
                          </a:solidFill>
                          <a:latin typeface="Noto Sans" panose="020B0502040504020204" pitchFamily="34" charset="0"/>
                        </a:rPr>
                        <a:t>C</a:t>
                      </a:r>
                      <a:endParaRPr lang="sr-Latn-RS" sz="14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solidFill>
                            <a:schemeClr val="accent6"/>
                          </a:solidFill>
                          <a:latin typeface="Noto Sans" panose="020B0502040504020204" pitchFamily="34" charset="0"/>
                        </a:rPr>
                        <a:t>D</a:t>
                      </a:r>
                      <a:endParaRPr lang="sr-Latn-RS" sz="14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solidFill>
                            <a:schemeClr val="accent6"/>
                          </a:solidFill>
                          <a:latin typeface="Noto Sans" panose="020B0502040504020204" pitchFamily="34" charset="0"/>
                        </a:rPr>
                        <a:t>E</a:t>
                      </a:r>
                      <a:endParaRPr lang="sr-Latn-RS" sz="14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solidFill>
                            <a:schemeClr val="accent6"/>
                          </a:solidFill>
                          <a:latin typeface="Noto Sans" panose="020B0502040504020204" pitchFamily="34" charset="0"/>
                        </a:rPr>
                        <a:t>F</a:t>
                      </a:r>
                      <a:endParaRPr lang="sr-Latn-RS" sz="14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solidFill>
                            <a:schemeClr val="accent6"/>
                          </a:solidFill>
                          <a:latin typeface="Noto Sans" panose="020B0502040504020204" pitchFamily="34" charset="0"/>
                        </a:rPr>
                        <a:t>G</a:t>
                      </a:r>
                      <a:endParaRPr lang="sr-Latn-RS" sz="14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3791790"/>
                  </a:ext>
                </a:extLst>
              </a:tr>
              <a:tr h="866475">
                <a:tc>
                  <a:txBody>
                    <a:bodyPr/>
                    <a:lstStyle/>
                    <a:p>
                      <a:r>
                        <a:rPr lang="hr-HR" sz="1200" dirty="0">
                          <a:latin typeface="Noto Sans" panose="020B0502040504020204" pitchFamily="34" charset="0"/>
                        </a:rPr>
                        <a:t>Potrošnja (kWh/m2)</a:t>
                      </a:r>
                      <a:endParaRPr lang="sr-Latn-R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latin typeface="Noto Sans" panose="020B0502040504020204" pitchFamily="34" charset="0"/>
                        </a:rPr>
                        <a:t>&lt;15</a:t>
                      </a:r>
                      <a:br>
                        <a:rPr lang="hr-HR" sz="1400" dirty="0">
                          <a:latin typeface="Noto Sans" panose="020B0502040504020204" pitchFamily="34" charset="0"/>
                        </a:rPr>
                      </a:br>
                      <a:endParaRPr lang="sr-Latn-R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latin typeface="Noto Sans" panose="020B0502040504020204" pitchFamily="34" charset="0"/>
                        </a:rPr>
                        <a:t>&lt;/=25</a:t>
                      </a:r>
                      <a:endParaRPr lang="sr-Latn-R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latin typeface="Noto Sans" panose="020B0502040504020204" pitchFamily="34" charset="0"/>
                        </a:rPr>
                        <a:t>&lt;/=50</a:t>
                      </a:r>
                      <a:endParaRPr lang="sr-Latn-R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latin typeface="Noto Sans" panose="020B0502040504020204" pitchFamily="34" charset="0"/>
                        </a:rPr>
                        <a:t>&lt;/=100</a:t>
                      </a:r>
                      <a:endParaRPr lang="sr-Latn-R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latin typeface="Noto Sans" panose="020B0502040504020204" pitchFamily="34" charset="0"/>
                        </a:rPr>
                        <a:t>&lt;/=150</a:t>
                      </a:r>
                      <a:endParaRPr lang="sr-Latn-R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latin typeface="Noto Sans" panose="020B0502040504020204" pitchFamily="34" charset="0"/>
                        </a:rPr>
                        <a:t>&lt;/=200</a:t>
                      </a:r>
                      <a:endParaRPr lang="sr-Latn-R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latin typeface="Noto Sans" panose="020B0502040504020204" pitchFamily="34" charset="0"/>
                        </a:rPr>
                        <a:t>&lt;/=250</a:t>
                      </a:r>
                      <a:endParaRPr lang="sr-Latn-R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400" dirty="0">
                          <a:latin typeface="Noto Sans" panose="020B0502040504020204" pitchFamily="34" charset="0"/>
                        </a:rPr>
                        <a:t>&gt;250</a:t>
                      </a:r>
                      <a:endParaRPr lang="sr-Latn-R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6772467"/>
                  </a:ext>
                </a:extLst>
              </a:tr>
            </a:tbl>
          </a:graphicData>
        </a:graphic>
      </p:graphicFrame>
      <p:sp>
        <p:nvSpPr>
          <p:cNvPr id="5" name="TekstniOkvir 4">
            <a:extLst>
              <a:ext uri="{FF2B5EF4-FFF2-40B4-BE49-F238E27FC236}">
                <a16:creationId xmlns:a16="http://schemas.microsoft.com/office/drawing/2014/main" id="{C3474B9C-B2CB-18C4-4A48-C8E0A19B1EF4}"/>
              </a:ext>
            </a:extLst>
          </p:cNvPr>
          <p:cNvSpPr txBox="1"/>
          <p:nvPr/>
        </p:nvSpPr>
        <p:spPr>
          <a:xfrm>
            <a:off x="570877" y="4502100"/>
            <a:ext cx="8612093" cy="19543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hr-HR" sz="1100" dirty="0">
                <a:solidFill>
                  <a:srgbClr val="333333"/>
                </a:solidFill>
                <a:latin typeface="Noto Sans" panose="020B0502040504020204" pitchFamily="34" charset="0"/>
                <a:ea typeface="Noto Sans" panose="020B0502040504020204" pitchFamily="34" charset="0"/>
                <a:cs typeface="Noto Sans" panose="020B0502040504020204" pitchFamily="34" charset="0"/>
              </a:rPr>
              <a:t>A+: pasivne kuće koje gotovo da i ne troše energiju, a karakteriziraju ih odlična izolacijska svojstva, korištenje sustava povrata topline i obnovljivih izvora energije.</a:t>
            </a:r>
          </a:p>
          <a:p>
            <a:r>
              <a:rPr lang="hr-HR" sz="1100" dirty="0">
                <a:solidFill>
                  <a:srgbClr val="333333"/>
                </a:solidFill>
                <a:latin typeface="Noto Sans" panose="020B0502040504020204" pitchFamily="34" charset="0"/>
                <a:ea typeface="Noto Sans" panose="020B0502040504020204" pitchFamily="34" charset="0"/>
                <a:cs typeface="Noto Sans" panose="020B0502040504020204" pitchFamily="34" charset="0"/>
              </a:rPr>
              <a:t>A: niskoenergetski objekti koji imaju vrlo dobru izolaciju, višestruko izolirane zidove, trostruku PVC stolariju i koriste obnovljive izvore energije.</a:t>
            </a:r>
          </a:p>
          <a:p>
            <a:r>
              <a:rPr lang="hr-HR" sz="1100" dirty="0">
                <a:solidFill>
                  <a:srgbClr val="333333"/>
                </a:solidFill>
                <a:latin typeface="Noto Sans" panose="020B0502040504020204" pitchFamily="34" charset="0"/>
                <a:ea typeface="Noto Sans" panose="020B0502040504020204" pitchFamily="34" charset="0"/>
                <a:cs typeface="Noto Sans" panose="020B0502040504020204" pitchFamily="34" charset="0"/>
              </a:rPr>
              <a:t>B: odlično izolirani objekti, dobro zaštićeni susjednim objektima-</a:t>
            </a:r>
          </a:p>
          <a:p>
            <a:r>
              <a:rPr lang="hr-HR" sz="1100" dirty="0">
                <a:solidFill>
                  <a:srgbClr val="333333"/>
                </a:solidFill>
                <a:latin typeface="Noto Sans" panose="020B0502040504020204" pitchFamily="34" charset="0"/>
                <a:ea typeface="Noto Sans" panose="020B0502040504020204" pitchFamily="34" charset="0"/>
                <a:cs typeface="Noto Sans" panose="020B0502040504020204" pitchFamily="34" charset="0"/>
              </a:rPr>
              <a:t>C: dobro izolirani objekti i noviji stanovi.</a:t>
            </a:r>
          </a:p>
          <a:p>
            <a:r>
              <a:rPr lang="hr-HR" sz="1100" dirty="0">
                <a:solidFill>
                  <a:srgbClr val="333333"/>
                </a:solidFill>
                <a:latin typeface="Noto Sans" panose="020B0502040504020204" pitchFamily="34" charset="0"/>
                <a:ea typeface="Noto Sans" panose="020B0502040504020204" pitchFamily="34" charset="0"/>
                <a:cs typeface="Noto Sans" panose="020B0502040504020204" pitchFamily="34" charset="0"/>
              </a:rPr>
              <a:t>D: kuće izolirane sa svih strana, sa PVC stolarijom, dobro izolirani stanovi na rubovima zgrada ili loše izolirani stanovi okruženi drugim stanovima.</a:t>
            </a:r>
          </a:p>
          <a:p>
            <a:r>
              <a:rPr lang="hr-HR" sz="1100" dirty="0">
                <a:solidFill>
                  <a:srgbClr val="333333"/>
                </a:solidFill>
                <a:latin typeface="Noto Sans" panose="020B0502040504020204" pitchFamily="34" charset="0"/>
                <a:ea typeface="Noto Sans" panose="020B0502040504020204" pitchFamily="34" charset="0"/>
                <a:cs typeface="Noto Sans" panose="020B0502040504020204" pitchFamily="34" charset="0"/>
              </a:rPr>
              <a:t>E: kuće s minimalnom izolacijom i povoljnom stolarijom, aluminijskom ili drvenom, ili stanovi u starijim zgradama s lošom stolarijom i na nepovoljnom mjestu u zgradi.</a:t>
            </a:r>
          </a:p>
          <a:p>
            <a:r>
              <a:rPr lang="hr-HR" sz="1100" dirty="0">
                <a:solidFill>
                  <a:srgbClr val="333333"/>
                </a:solidFill>
                <a:latin typeface="Noto Sans" panose="020B0502040504020204" pitchFamily="34" charset="0"/>
                <a:ea typeface="Noto Sans" panose="020B0502040504020204" pitchFamily="34" charset="0"/>
                <a:cs typeface="Noto Sans" panose="020B0502040504020204" pitchFamily="34" charset="0"/>
              </a:rPr>
              <a:t>F,G: starije kuće bez izolacije ili kuće bez fasada, loše izolirani stanovi na rubnim mjestima zgrade.</a:t>
            </a:r>
          </a:p>
        </p:txBody>
      </p:sp>
      <p:pic>
        <p:nvPicPr>
          <p:cNvPr id="7" name="Picture 11" descr="A black and orange logo&#10;&#10;Description automatically generated">
            <a:extLst>
              <a:ext uri="{FF2B5EF4-FFF2-40B4-BE49-F238E27FC236}">
                <a16:creationId xmlns:a16="http://schemas.microsoft.com/office/drawing/2014/main" id="{F1CCE931-D39A-41F6-A209-8F10F3A6DBB8}"/>
              </a:ext>
            </a:extLst>
          </p:cNvPr>
          <p:cNvPicPr>
            <a:picLocks noChangeAspect="1"/>
          </p:cNvPicPr>
          <p:nvPr/>
        </p:nvPicPr>
        <p:blipFill>
          <a:blip r:embed="rId2"/>
          <a:stretch>
            <a:fillRect/>
          </a:stretch>
        </p:blipFill>
        <p:spPr>
          <a:xfrm>
            <a:off x="304800" y="263159"/>
            <a:ext cx="1371600" cy="454653"/>
          </a:xfrm>
          <a:prstGeom prst="rect">
            <a:avLst/>
          </a:prstGeom>
        </p:spPr>
      </p:pic>
    </p:spTree>
    <p:extLst>
      <p:ext uri="{BB962C8B-B14F-4D97-AF65-F5344CB8AC3E}">
        <p14:creationId xmlns:p14="http://schemas.microsoft.com/office/powerpoint/2010/main" val="1187188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descr="Slika na kojoj se prikazuje tekst, snimka zaslona, dizajn&#10;&#10;Opis je automatski generiran">
            <a:extLst>
              <a:ext uri="{FF2B5EF4-FFF2-40B4-BE49-F238E27FC236}">
                <a16:creationId xmlns:a16="http://schemas.microsoft.com/office/drawing/2014/main" id="{909571EB-A9C7-40C6-A9B3-2A4906452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88896"/>
            <a:ext cx="5219700" cy="6937407"/>
          </a:xfrm>
          <a:prstGeom prst="rect">
            <a:avLst/>
          </a:prstGeom>
        </p:spPr>
      </p:pic>
      <p:pic>
        <p:nvPicPr>
          <p:cNvPr id="3" name="Picture 11" descr="A black and orange logo&#10;&#10;Description automatically generated">
            <a:extLst>
              <a:ext uri="{FF2B5EF4-FFF2-40B4-BE49-F238E27FC236}">
                <a16:creationId xmlns:a16="http://schemas.microsoft.com/office/drawing/2014/main" id="{F43B8CC1-B8AB-45D0-AB8F-6EFD6B2057EB}"/>
              </a:ext>
            </a:extLst>
          </p:cNvPr>
          <p:cNvPicPr>
            <a:picLocks noChangeAspect="1"/>
          </p:cNvPicPr>
          <p:nvPr/>
        </p:nvPicPr>
        <p:blipFill>
          <a:blip r:embed="rId3"/>
          <a:stretch>
            <a:fillRect/>
          </a:stretch>
        </p:blipFill>
        <p:spPr>
          <a:xfrm>
            <a:off x="304800" y="263159"/>
            <a:ext cx="1371600" cy="454653"/>
          </a:xfrm>
          <a:prstGeom prst="rect">
            <a:avLst/>
          </a:prstGeom>
        </p:spPr>
      </p:pic>
    </p:spTree>
    <p:extLst>
      <p:ext uri="{BB962C8B-B14F-4D97-AF65-F5344CB8AC3E}">
        <p14:creationId xmlns:p14="http://schemas.microsoft.com/office/powerpoint/2010/main" val="950182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A50BAA-946D-62B5-675A-D02895DE255E}"/>
              </a:ext>
            </a:extLst>
          </p:cNvPr>
          <p:cNvSpPr txBox="1"/>
          <p:nvPr/>
        </p:nvSpPr>
        <p:spPr>
          <a:xfrm>
            <a:off x="3000157" y="283601"/>
            <a:ext cx="5344601" cy="338554"/>
          </a:xfrm>
          <a:prstGeom prst="rect">
            <a:avLst/>
          </a:prstGeom>
          <a:noFill/>
        </p:spPr>
        <p:txBody>
          <a:bodyPr wrap="square" rtlCol="0">
            <a:spAutoFit/>
          </a:bodyPr>
          <a:lstStyle/>
          <a:p>
            <a:pPr algn="l"/>
            <a:r>
              <a:rPr lang="hr-HR" sz="16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RAZUMIJEVANJE INFORMACIJA NA RAČUNIMA</a:t>
            </a:r>
            <a:endParaRPr lang="sr-Latn-RS" sz="16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 name="TekstniOkvir 2">
            <a:extLst>
              <a:ext uri="{FF2B5EF4-FFF2-40B4-BE49-F238E27FC236}">
                <a16:creationId xmlns:a16="http://schemas.microsoft.com/office/drawing/2014/main" id="{EB0C9A5A-C5CB-AADA-095D-36A19B03F2B3}"/>
              </a:ext>
            </a:extLst>
          </p:cNvPr>
          <p:cNvSpPr txBox="1"/>
          <p:nvPr/>
        </p:nvSpPr>
        <p:spPr>
          <a:xfrm>
            <a:off x="457200" y="851980"/>
            <a:ext cx="8559036" cy="2123658"/>
          </a:xfrm>
          <a:prstGeom prst="rect">
            <a:avLst/>
          </a:prstGeom>
          <a:noFill/>
        </p:spPr>
        <p:txBody>
          <a:bodyPr wrap="square" rtlCol="0">
            <a:spAutoFit/>
          </a:bodyPr>
          <a:lstStyle/>
          <a:p>
            <a:r>
              <a:rPr lang="hr-HR" sz="1200" b="1" dirty="0">
                <a:latin typeface="Noto Sans" panose="020B0502040504020204" pitchFamily="34" charset="0"/>
                <a:ea typeface="Noto Sans" panose="020B0502040504020204" pitchFamily="34" charset="0"/>
                <a:cs typeface="Noto Sans" panose="020B0502040504020204" pitchFamily="34" charset="0"/>
              </a:rPr>
              <a:t>Račun za električnu energiju </a:t>
            </a:r>
          </a:p>
          <a:p>
            <a:endParaRPr lang="hr-HR" sz="1200" b="1"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Svakom korisniku električne energije u Hrvatskoj potrošena električna energija se obračunava prema tarifnom modelu kojeg koristi. Postoje </a:t>
            </a:r>
            <a:r>
              <a:rPr lang="hr-HR" sz="1200" dirty="0" err="1">
                <a:latin typeface="Noto Sans" panose="020B0502040504020204" pitchFamily="34" charset="0"/>
                <a:ea typeface="Noto Sans" panose="020B0502040504020204" pitchFamily="34" charset="0"/>
                <a:cs typeface="Noto Sans" panose="020B0502040504020204" pitchFamily="34" charset="0"/>
              </a:rPr>
              <a:t>jednotarifna</a:t>
            </a:r>
            <a:r>
              <a:rPr lang="hr-HR" sz="1200" dirty="0">
                <a:latin typeface="Noto Sans" panose="020B0502040504020204" pitchFamily="34" charset="0"/>
                <a:ea typeface="Noto Sans" panose="020B0502040504020204" pitchFamily="34" charset="0"/>
                <a:cs typeface="Noto Sans" panose="020B0502040504020204" pitchFamily="34" charset="0"/>
              </a:rPr>
              <a:t> i </a:t>
            </a:r>
            <a:r>
              <a:rPr lang="hr-HR" sz="1200" dirty="0" err="1">
                <a:latin typeface="Noto Sans" panose="020B0502040504020204" pitchFamily="34" charset="0"/>
                <a:ea typeface="Noto Sans" panose="020B0502040504020204" pitchFamily="34" charset="0"/>
                <a:cs typeface="Noto Sans" panose="020B0502040504020204" pitchFamily="34" charset="0"/>
              </a:rPr>
              <a:t>višetarifna</a:t>
            </a:r>
            <a:r>
              <a:rPr lang="hr-HR" sz="1200" dirty="0">
                <a:latin typeface="Noto Sans" panose="020B0502040504020204" pitchFamily="34" charset="0"/>
                <a:ea typeface="Noto Sans" panose="020B0502040504020204" pitchFamily="34" charset="0"/>
                <a:cs typeface="Noto Sans" panose="020B0502040504020204" pitchFamily="34" charset="0"/>
              </a:rPr>
              <a:t> brojila kod kojih postoji razlika u obračunavanju potrošene električne energije.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Kod </a:t>
            </a:r>
            <a:r>
              <a:rPr lang="hr-HR" sz="1200" dirty="0" err="1">
                <a:latin typeface="Noto Sans" panose="020B0502040504020204" pitchFamily="34" charset="0"/>
                <a:ea typeface="Noto Sans" panose="020B0502040504020204" pitchFamily="34" charset="0"/>
                <a:cs typeface="Noto Sans" panose="020B0502040504020204" pitchFamily="34" charset="0"/>
              </a:rPr>
              <a:t>jednotarifnog</a:t>
            </a:r>
            <a:r>
              <a:rPr lang="hr-HR" sz="1200" dirty="0">
                <a:latin typeface="Noto Sans" panose="020B0502040504020204" pitchFamily="34" charset="0"/>
                <a:ea typeface="Noto Sans" panose="020B0502040504020204" pitchFamily="34" charset="0"/>
                <a:cs typeface="Noto Sans" panose="020B0502040504020204" pitchFamily="34" charset="0"/>
              </a:rPr>
              <a:t> brojila, električna energija se uvijek obračunava prema istoj dnevnoj tarifi, odnosno cijena kilovat-sata (kWh) je jednaka tijekom cijelog dana. Kod </a:t>
            </a:r>
            <a:r>
              <a:rPr lang="hr-HR" sz="1200" dirty="0" err="1">
                <a:latin typeface="Noto Sans" panose="020B0502040504020204" pitchFamily="34" charset="0"/>
                <a:ea typeface="Noto Sans" panose="020B0502040504020204" pitchFamily="34" charset="0"/>
                <a:cs typeface="Noto Sans" panose="020B0502040504020204" pitchFamily="34" charset="0"/>
              </a:rPr>
              <a:t>višetarifnog</a:t>
            </a:r>
            <a:r>
              <a:rPr lang="hr-HR" sz="1200" dirty="0">
                <a:latin typeface="Noto Sans" panose="020B0502040504020204" pitchFamily="34" charset="0"/>
                <a:ea typeface="Noto Sans" panose="020B0502040504020204" pitchFamily="34" charset="0"/>
                <a:cs typeface="Noto Sans" panose="020B0502040504020204" pitchFamily="34" charset="0"/>
              </a:rPr>
              <a:t> brojila obračun električne energije ovisi o odabiru tarifnog modela, a može se vršiti prema istoj dnevnoj tarifi (Tarifni model Plavi), odnosno prema višoj i nižoj dnevnoj tarifi (Tarifni model Bijeli).</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4" name="Slika 3">
            <a:extLst>
              <a:ext uri="{FF2B5EF4-FFF2-40B4-BE49-F238E27FC236}">
                <a16:creationId xmlns:a16="http://schemas.microsoft.com/office/drawing/2014/main" id="{2DE80DF1-AB86-1916-3291-2D5EBC562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667000"/>
            <a:ext cx="3122465" cy="2670412"/>
          </a:xfrm>
          <a:prstGeom prst="rect">
            <a:avLst/>
          </a:prstGeom>
        </p:spPr>
      </p:pic>
      <p:sp>
        <p:nvSpPr>
          <p:cNvPr id="5" name="TekstniOkvir 4">
            <a:extLst>
              <a:ext uri="{FF2B5EF4-FFF2-40B4-BE49-F238E27FC236}">
                <a16:creationId xmlns:a16="http://schemas.microsoft.com/office/drawing/2014/main" id="{E085B243-1280-D88C-BFEF-11463E6B356D}"/>
              </a:ext>
            </a:extLst>
          </p:cNvPr>
          <p:cNvSpPr txBox="1"/>
          <p:nvPr/>
        </p:nvSpPr>
        <p:spPr>
          <a:xfrm>
            <a:off x="4572000" y="2986543"/>
            <a:ext cx="4189638" cy="1015663"/>
          </a:xfrm>
          <a:prstGeom prst="rect">
            <a:avLst/>
          </a:prstGeom>
          <a:noFill/>
        </p:spPr>
        <p:txBody>
          <a:bodyPr wrap="square" rtlCol="0">
            <a:spAutoFit/>
          </a:bodyPr>
          <a:lstStyle/>
          <a:p>
            <a:pPr algn="l"/>
            <a:r>
              <a:rPr lang="sr-Latn-RS" sz="1200" dirty="0">
                <a:latin typeface="Noto Sans" panose="020B0502040504020204" pitchFamily="34" charset="0"/>
                <a:ea typeface="Noto Sans" panose="020B0502040504020204" pitchFamily="34" charset="0"/>
                <a:cs typeface="Noto Sans" panose="020B0502040504020204" pitchFamily="34" charset="0"/>
              </a:rPr>
              <a:t> Račun za električnu energiju nam govori koliko pojedinac troši energije </a:t>
            </a:r>
            <a:r>
              <a:rPr lang="sr-Latn-RS" sz="1200" dirty="0" err="1">
                <a:latin typeface="Noto Sans" panose="020B0502040504020204" pitchFamily="34" charset="0"/>
                <a:ea typeface="Noto Sans" panose="020B0502040504020204" pitchFamily="34" charset="0"/>
                <a:cs typeface="Noto Sans" panose="020B0502040504020204" pitchFamily="34" charset="0"/>
              </a:rPr>
              <a:t>mjesečno</a:t>
            </a:r>
            <a:r>
              <a:rPr lang="sr-Latn-RS" sz="1200" dirty="0">
                <a:latin typeface="Noto Sans" panose="020B0502040504020204" pitchFamily="34" charset="0"/>
                <a:ea typeface="Noto Sans" panose="020B0502040504020204" pitchFamily="34" charset="0"/>
                <a:cs typeface="Noto Sans" panose="020B0502040504020204" pitchFamily="34" charset="0"/>
              </a:rPr>
              <a:t> u </a:t>
            </a:r>
            <a:r>
              <a:rPr lang="sr-Latn-RS" sz="1200" dirty="0" err="1">
                <a:latin typeface="Noto Sans" panose="020B0502040504020204" pitchFamily="34" charset="0"/>
                <a:ea typeface="Noto Sans" panose="020B0502040504020204" pitchFamily="34" charset="0"/>
                <a:cs typeface="Noto Sans" panose="020B0502040504020204" pitchFamily="34" charset="0"/>
              </a:rPr>
              <a:t>kW</a:t>
            </a:r>
            <a:r>
              <a:rPr lang="sr-Latn-RS" sz="1200" dirty="0">
                <a:latin typeface="Noto Sans" panose="020B0502040504020204" pitchFamily="34" charset="0"/>
                <a:ea typeface="Noto Sans" panose="020B0502040504020204" pitchFamily="34" charset="0"/>
                <a:cs typeface="Noto Sans" panose="020B0502040504020204" pitchFamily="34" charset="0"/>
              </a:rPr>
              <a:t>/h te kolika je </a:t>
            </a:r>
            <a:r>
              <a:rPr lang="sr-Latn-RS" sz="1200" dirty="0" err="1">
                <a:latin typeface="Noto Sans" panose="020B0502040504020204" pitchFamily="34" charset="0"/>
                <a:ea typeface="Noto Sans" panose="020B0502040504020204" pitchFamily="34" charset="0"/>
                <a:cs typeface="Noto Sans" panose="020B0502040504020204" pitchFamily="34" charset="0"/>
              </a:rPr>
              <a:t>cijena</a:t>
            </a:r>
            <a:r>
              <a:rPr lang="sr-Latn-RS" sz="1200" dirty="0">
                <a:latin typeface="Noto Sans" panose="020B0502040504020204" pitchFamily="34" charset="0"/>
                <a:ea typeface="Noto Sans" panose="020B0502040504020204" pitchFamily="34" charset="0"/>
                <a:cs typeface="Noto Sans" panose="020B0502040504020204" pitchFamily="34" charset="0"/>
              </a:rPr>
              <a:t> te energije. Na temelju tih podataka možemo približno izračunati potrebnu jačinu </a:t>
            </a:r>
            <a:r>
              <a:rPr lang="sr-Latn-RS" sz="1200" dirty="0" err="1">
                <a:latin typeface="Noto Sans" panose="020B0502040504020204" pitchFamily="34" charset="0"/>
                <a:ea typeface="Noto Sans" panose="020B0502040504020204" pitchFamily="34" charset="0"/>
                <a:cs typeface="Noto Sans" panose="020B0502040504020204" pitchFamily="34" charset="0"/>
              </a:rPr>
              <a:t>fotonaponskog</a:t>
            </a:r>
            <a:r>
              <a:rPr lang="sr-Latn-RS" sz="1200" dirty="0">
                <a:latin typeface="Noto Sans" panose="020B0502040504020204" pitchFamily="34" charset="0"/>
                <a:ea typeface="Noto Sans" panose="020B0502040504020204" pitchFamily="34" charset="0"/>
                <a:cs typeface="Noto Sans" panose="020B0502040504020204" pitchFamily="34" charset="0"/>
              </a:rPr>
              <a:t> sustava i dati inicijalnu </a:t>
            </a:r>
            <a:r>
              <a:rPr lang="sr-Latn-RS" sz="1200" dirty="0" err="1">
                <a:latin typeface="Noto Sans" panose="020B0502040504020204" pitchFamily="34" charset="0"/>
                <a:ea typeface="Noto Sans" panose="020B0502040504020204" pitchFamily="34" charset="0"/>
                <a:cs typeface="Noto Sans" panose="020B0502040504020204" pitchFamily="34" charset="0"/>
              </a:rPr>
              <a:t>procjenu</a:t>
            </a:r>
            <a:r>
              <a:rPr lang="sr-Latn-RS" sz="1200" dirty="0">
                <a:latin typeface="Noto Sans" panose="020B0502040504020204" pitchFamily="34" charset="0"/>
                <a:ea typeface="Noto Sans" panose="020B0502040504020204" pitchFamily="34" charset="0"/>
                <a:cs typeface="Noto Sans" panose="020B0502040504020204" pitchFamily="34" charset="0"/>
              </a:rPr>
              <a:t> o potrebnom ulaganju.</a:t>
            </a:r>
          </a:p>
        </p:txBody>
      </p:sp>
      <p:pic>
        <p:nvPicPr>
          <p:cNvPr id="6" name="Slika 5">
            <a:extLst>
              <a:ext uri="{FF2B5EF4-FFF2-40B4-BE49-F238E27FC236}">
                <a16:creationId xmlns:a16="http://schemas.microsoft.com/office/drawing/2014/main" id="{A34EEA21-6AEB-4BBE-B373-6A7BB017C5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 y="5359223"/>
            <a:ext cx="3122465" cy="1641896"/>
          </a:xfrm>
          <a:prstGeom prst="rect">
            <a:avLst/>
          </a:prstGeom>
        </p:spPr>
      </p:pic>
      <p:pic>
        <p:nvPicPr>
          <p:cNvPr id="7" name="Slika 6">
            <a:extLst>
              <a:ext uri="{FF2B5EF4-FFF2-40B4-BE49-F238E27FC236}">
                <a16:creationId xmlns:a16="http://schemas.microsoft.com/office/drawing/2014/main" id="{6F6173CB-535F-42E1-B439-C7A7278E33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2844" y="4572000"/>
            <a:ext cx="4699573" cy="2255795"/>
          </a:xfrm>
          <a:prstGeom prst="rect">
            <a:avLst/>
          </a:prstGeom>
        </p:spPr>
      </p:pic>
    </p:spTree>
    <p:extLst>
      <p:ext uri="{BB962C8B-B14F-4D97-AF65-F5344CB8AC3E}">
        <p14:creationId xmlns:p14="http://schemas.microsoft.com/office/powerpoint/2010/main" val="320511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1E6CF620-F5EF-AD74-A714-94A0D50DEE2B}"/>
              </a:ext>
            </a:extLst>
          </p:cNvPr>
          <p:cNvSpPr txBox="1"/>
          <p:nvPr/>
        </p:nvSpPr>
        <p:spPr>
          <a:xfrm>
            <a:off x="533400" y="1219200"/>
            <a:ext cx="4944853" cy="2154436"/>
          </a:xfrm>
          <a:prstGeom prst="rect">
            <a:avLst/>
          </a:prstGeom>
          <a:noFill/>
        </p:spPr>
        <p:txBody>
          <a:bodyPr wrap="square" rtlCol="0">
            <a:spAutoFit/>
          </a:bodyPr>
          <a:lstStyle/>
          <a:p>
            <a:pPr algn="l"/>
            <a:r>
              <a:rPr lang="hr-HR" sz="1400" b="1" dirty="0">
                <a:latin typeface="Noto Sans" panose="020B0502040504020204" pitchFamily="34" charset="0"/>
                <a:ea typeface="Noto Sans" panose="020B0502040504020204" pitchFamily="34" charset="0"/>
                <a:cs typeface="Noto Sans" panose="020B0502040504020204" pitchFamily="34" charset="0"/>
              </a:rPr>
              <a:t>                             Račun za toplinsku energiju</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Račun za toplinsku energiju nam prikazuje koliko energije pojedino kućanstvo koristi za grijanje. Ova informacija je korisna kao temelj za prijedloge poboljšanja energetske učinkovitosti i  potencijalne zamjene sustava grijanja. Iste informacije nam daje i račun za plin ukoliko služi za grijanje kućanstva.</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Bitno je istaknuti da je potrebno obavijestiti HEP nakon energetske obnove kako bi se uskladilo slanje primarne energije s energetskim stanjem nekretnine.</a:t>
            </a:r>
          </a:p>
        </p:txBody>
      </p:sp>
      <p:pic>
        <p:nvPicPr>
          <p:cNvPr id="5" name="Slika 4">
            <a:extLst>
              <a:ext uri="{FF2B5EF4-FFF2-40B4-BE49-F238E27FC236}">
                <a16:creationId xmlns:a16="http://schemas.microsoft.com/office/drawing/2014/main" id="{89BF9413-C9A5-0B3D-C86A-3858EB9FBD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533400"/>
            <a:ext cx="3176634" cy="3223525"/>
          </a:xfrm>
          <a:prstGeom prst="rect">
            <a:avLst/>
          </a:prstGeom>
        </p:spPr>
      </p:pic>
      <p:pic>
        <p:nvPicPr>
          <p:cNvPr id="4" name="Slika 3">
            <a:extLst>
              <a:ext uri="{FF2B5EF4-FFF2-40B4-BE49-F238E27FC236}">
                <a16:creationId xmlns:a16="http://schemas.microsoft.com/office/drawing/2014/main" id="{75E8B111-7D5C-4ADF-8445-901810EBAA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756925"/>
            <a:ext cx="3176634" cy="2903613"/>
          </a:xfrm>
          <a:prstGeom prst="rect">
            <a:avLst/>
          </a:prstGeom>
        </p:spPr>
      </p:pic>
      <p:pic>
        <p:nvPicPr>
          <p:cNvPr id="6" name="Picture 11" descr="A black and orange logo&#10;&#10;Description automatically generated">
            <a:extLst>
              <a:ext uri="{FF2B5EF4-FFF2-40B4-BE49-F238E27FC236}">
                <a16:creationId xmlns:a16="http://schemas.microsoft.com/office/drawing/2014/main" id="{36B84B9B-DA0D-45DB-B835-7263D79E3F43}"/>
              </a:ext>
            </a:extLst>
          </p:cNvPr>
          <p:cNvPicPr>
            <a:picLocks noChangeAspect="1"/>
          </p:cNvPicPr>
          <p:nvPr/>
        </p:nvPicPr>
        <p:blipFill>
          <a:blip r:embed="rId4"/>
          <a:stretch>
            <a:fillRect/>
          </a:stretch>
        </p:blipFill>
        <p:spPr>
          <a:xfrm>
            <a:off x="304800" y="263159"/>
            <a:ext cx="1371600" cy="454653"/>
          </a:xfrm>
          <a:prstGeom prst="rect">
            <a:avLst/>
          </a:prstGeom>
        </p:spPr>
      </p:pic>
    </p:spTree>
    <p:extLst>
      <p:ext uri="{BB962C8B-B14F-4D97-AF65-F5344CB8AC3E}">
        <p14:creationId xmlns:p14="http://schemas.microsoft.com/office/powerpoint/2010/main" val="1325328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99A73F36-0EAD-51F7-66D9-24825D591CB3}"/>
              </a:ext>
            </a:extLst>
          </p:cNvPr>
          <p:cNvSpPr txBox="1"/>
          <p:nvPr/>
        </p:nvSpPr>
        <p:spPr>
          <a:xfrm>
            <a:off x="3575240" y="267272"/>
            <a:ext cx="4264184" cy="307777"/>
          </a:xfrm>
          <a:prstGeom prst="rect">
            <a:avLst/>
          </a:prstGeom>
          <a:noFill/>
        </p:spPr>
        <p:txBody>
          <a:bodyPr wrap="square" rtlCol="0">
            <a:spAutoFit/>
          </a:bodyPr>
          <a:lstStyle/>
          <a:p>
            <a:pPr algn="l"/>
            <a:r>
              <a:rPr lang="hr-HR" sz="1400" b="1" dirty="0">
                <a:solidFill>
                  <a:schemeClr val="accent6"/>
                </a:solidFill>
                <a:latin typeface="Noto Sans" panose="020B0502040504020204" pitchFamily="34" charset="0"/>
                <a:ea typeface="Noto Sans" panose="020B0502040504020204" pitchFamily="34" charset="0"/>
                <a:cs typeface="Noto Sans" panose="020B0502040504020204" pitchFamily="34" charset="0"/>
              </a:rPr>
              <a:t>FOTONAPONSKE ELEKTRANE</a:t>
            </a:r>
            <a:endParaRPr lang="sr-Latn-RS" sz="1400" b="1" dirty="0">
              <a:solidFill>
                <a:schemeClr val="accent6"/>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 name="TekstniOkvir 2">
            <a:extLst>
              <a:ext uri="{FF2B5EF4-FFF2-40B4-BE49-F238E27FC236}">
                <a16:creationId xmlns:a16="http://schemas.microsoft.com/office/drawing/2014/main" id="{4BD7E859-A01D-0F55-9CC3-FC8EF7AA0ADC}"/>
              </a:ext>
            </a:extLst>
          </p:cNvPr>
          <p:cNvSpPr txBox="1"/>
          <p:nvPr/>
        </p:nvSpPr>
        <p:spPr>
          <a:xfrm>
            <a:off x="270136" y="1601704"/>
            <a:ext cx="7931390" cy="276999"/>
          </a:xfrm>
          <a:prstGeom prst="rect">
            <a:avLst/>
          </a:prstGeom>
          <a:noFill/>
        </p:spPr>
        <p:txBody>
          <a:bodyPr wrap="square" rtlCol="0">
            <a:spAutoFit/>
          </a:bodyPr>
          <a:lstStyle/>
          <a:p>
            <a:pPr algn="l"/>
            <a:endParaRPr lang="sr-Latn-RS" sz="1200" dirty="0">
              <a:latin typeface="Noto Sans" panose="020B0502040504020204" pitchFamily="34" charset="0"/>
            </a:endParaRPr>
          </a:p>
        </p:txBody>
      </p:sp>
      <p:sp>
        <p:nvSpPr>
          <p:cNvPr id="4" name="TekstniOkvir 3">
            <a:extLst>
              <a:ext uri="{FF2B5EF4-FFF2-40B4-BE49-F238E27FC236}">
                <a16:creationId xmlns:a16="http://schemas.microsoft.com/office/drawing/2014/main" id="{03064B01-5982-605F-2BB2-B60A6DCDC9F3}"/>
              </a:ext>
            </a:extLst>
          </p:cNvPr>
          <p:cNvSpPr txBox="1"/>
          <p:nvPr/>
        </p:nvSpPr>
        <p:spPr>
          <a:xfrm>
            <a:off x="600603" y="990395"/>
            <a:ext cx="8327833" cy="1569660"/>
          </a:xfrm>
          <a:prstGeom prst="rect">
            <a:avLst/>
          </a:prstGeom>
          <a:noFill/>
        </p:spPr>
        <p:txBody>
          <a:bodyPr wrap="square" rtlCol="0">
            <a:spAutoFit/>
          </a:bodyPr>
          <a:lstStyle/>
          <a:p>
            <a:pPr algn="l"/>
            <a:r>
              <a:rPr lang="hr-HR" sz="1200" dirty="0">
                <a:latin typeface="Noto Sans" panose="020B0502040504020204" pitchFamily="34" charset="0"/>
                <a:ea typeface="Noto Sans" panose="020B0502040504020204" pitchFamily="34" charset="0"/>
                <a:cs typeface="Noto Sans" panose="020B0502040504020204" pitchFamily="34" charset="0"/>
              </a:rPr>
              <a:t>Fotonaponski sustav (FN) je poseban električni sustav koji proizvodi energiju iz obnovljivog i neiscrpnog izvora: Sunca.</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 Solarni fotonaponski sustavi (FN) mogu se podijeliti na dvije osnovne skupine: </a:t>
            </a:r>
          </a:p>
          <a:p>
            <a:pPr marL="228600" indent="-228600" algn="l">
              <a:buFont typeface="+mj-lt"/>
              <a:buAutoNum type="arabicPeriod"/>
            </a:pPr>
            <a:r>
              <a:rPr lang="hr-HR" sz="1200" dirty="0">
                <a:latin typeface="Noto Sans" panose="020B0502040504020204" pitchFamily="34" charset="0"/>
                <a:ea typeface="Noto Sans" panose="020B0502040504020204" pitchFamily="34" charset="0"/>
                <a:cs typeface="Noto Sans" panose="020B0502040504020204" pitchFamily="34" charset="0"/>
              </a:rPr>
              <a:t>Fotonaponski sustavi koji nisu priključeni na mrežu (</a:t>
            </a:r>
            <a:r>
              <a:rPr lang="hr-HR" sz="1200" dirty="0" err="1">
                <a:latin typeface="Noto Sans" panose="020B0502040504020204" pitchFamily="34" charset="0"/>
                <a:ea typeface="Noto Sans" panose="020B0502040504020204" pitchFamily="34" charset="0"/>
                <a:cs typeface="Noto Sans" panose="020B0502040504020204" pitchFamily="34" charset="0"/>
              </a:rPr>
              <a:t>eng</a:t>
            </a:r>
            <a:r>
              <a:rPr lang="hr-HR" sz="1200" dirty="0">
                <a:latin typeface="Noto Sans" panose="020B0502040504020204" pitchFamily="34" charset="0"/>
                <a:ea typeface="Noto Sans" panose="020B0502040504020204" pitchFamily="34" charset="0"/>
                <a:cs typeface="Noto Sans" panose="020B0502040504020204" pitchFamily="34" charset="0"/>
              </a:rPr>
              <a:t>. Off-</a:t>
            </a:r>
            <a:r>
              <a:rPr lang="hr-HR" sz="1200" dirty="0" err="1">
                <a:latin typeface="Noto Sans" panose="020B0502040504020204" pitchFamily="34" charset="0"/>
                <a:ea typeface="Noto Sans" panose="020B0502040504020204" pitchFamily="34" charset="0"/>
                <a:cs typeface="Noto Sans" panose="020B0502040504020204" pitchFamily="34" charset="0"/>
              </a:rPr>
              <a:t>grid</a:t>
            </a:r>
            <a:r>
              <a:rPr lang="hr-HR" sz="1200" dirty="0">
                <a:latin typeface="Noto Sans" panose="020B0502040504020204" pitchFamily="34" charset="0"/>
                <a:ea typeface="Noto Sans" panose="020B0502040504020204" pitchFamily="34" charset="0"/>
                <a:cs typeface="Noto Sans" panose="020B0502040504020204" pitchFamily="34" charset="0"/>
              </a:rPr>
              <a:t>), koji se često nazivaju i samostalnim sustavima (</a:t>
            </a:r>
            <a:r>
              <a:rPr lang="hr-HR" sz="1200" dirty="0" err="1">
                <a:latin typeface="Noto Sans" panose="020B0502040504020204" pitchFamily="34" charset="0"/>
                <a:ea typeface="Noto Sans" panose="020B0502040504020204" pitchFamily="34" charset="0"/>
                <a:cs typeface="Noto Sans" panose="020B0502040504020204" pitchFamily="34" charset="0"/>
              </a:rPr>
              <a:t>eng</a:t>
            </a:r>
            <a:r>
              <a:rPr lang="hr-HR" sz="1200" dirty="0">
                <a:latin typeface="Noto Sans" panose="020B0502040504020204" pitchFamily="34" charset="0"/>
                <a:ea typeface="Noto Sans" panose="020B0502040504020204" pitchFamily="34" charset="0"/>
                <a:cs typeface="Noto Sans" panose="020B0502040504020204" pitchFamily="34" charset="0"/>
              </a:rPr>
              <a:t>. </a:t>
            </a:r>
            <a:r>
              <a:rPr lang="hr-HR" sz="1200" dirty="0" err="1">
                <a:latin typeface="Noto Sans" panose="020B0502040504020204" pitchFamily="34" charset="0"/>
                <a:ea typeface="Noto Sans" panose="020B0502040504020204" pitchFamily="34" charset="0"/>
                <a:cs typeface="Noto Sans" panose="020B0502040504020204" pitchFamily="34" charset="0"/>
              </a:rPr>
              <a:t>Stand-alone</a:t>
            </a:r>
            <a:r>
              <a:rPr lang="hr-HR" sz="1200" dirty="0">
                <a:latin typeface="Noto Sans" panose="020B0502040504020204" pitchFamily="34" charset="0"/>
                <a:ea typeface="Noto Sans" panose="020B0502040504020204" pitchFamily="34" charset="0"/>
                <a:cs typeface="Noto Sans" panose="020B0502040504020204" pitchFamily="34" charset="0"/>
              </a:rPr>
              <a:t> </a:t>
            </a:r>
            <a:r>
              <a:rPr lang="hr-HR" sz="1200" dirty="0" err="1">
                <a:latin typeface="Noto Sans" panose="020B0502040504020204" pitchFamily="34" charset="0"/>
                <a:ea typeface="Noto Sans" panose="020B0502040504020204" pitchFamily="34" charset="0"/>
                <a:cs typeface="Noto Sans" panose="020B0502040504020204" pitchFamily="34" charset="0"/>
              </a:rPr>
              <a:t>systems</a:t>
            </a:r>
            <a:r>
              <a:rPr lang="hr-HR" sz="1200" dirty="0">
                <a:latin typeface="Noto Sans" panose="020B0502040504020204" pitchFamily="34" charset="0"/>
                <a:ea typeface="Noto Sans" panose="020B0502040504020204" pitchFamily="34" charset="0"/>
                <a:cs typeface="Noto Sans" panose="020B0502040504020204" pitchFamily="34" charset="0"/>
              </a:rPr>
              <a:t>) </a:t>
            </a:r>
          </a:p>
          <a:p>
            <a:pPr marL="228600" indent="-228600" algn="l">
              <a:buFont typeface="+mj-lt"/>
              <a:buAutoNum type="arabicPeriod"/>
            </a:pPr>
            <a:r>
              <a:rPr lang="hr-HR" sz="1200" dirty="0">
                <a:latin typeface="Noto Sans" panose="020B0502040504020204" pitchFamily="34" charset="0"/>
                <a:ea typeface="Noto Sans" panose="020B0502040504020204" pitchFamily="34" charset="0"/>
                <a:cs typeface="Noto Sans" panose="020B0502040504020204" pitchFamily="34" charset="0"/>
              </a:rPr>
              <a:t>Fotonaponski sustavi priključeni na javnu elektroenergetsku mrežu (</a:t>
            </a:r>
            <a:r>
              <a:rPr lang="hr-HR" sz="1200" dirty="0" err="1">
                <a:latin typeface="Noto Sans" panose="020B0502040504020204" pitchFamily="34" charset="0"/>
                <a:ea typeface="Noto Sans" panose="020B0502040504020204" pitchFamily="34" charset="0"/>
                <a:cs typeface="Noto Sans" panose="020B0502040504020204" pitchFamily="34" charset="0"/>
              </a:rPr>
              <a:t>eng</a:t>
            </a:r>
            <a:r>
              <a:rPr lang="hr-HR" sz="1200" dirty="0">
                <a:latin typeface="Noto Sans" panose="020B0502040504020204" pitchFamily="34" charset="0"/>
                <a:ea typeface="Noto Sans" panose="020B0502040504020204" pitchFamily="34" charset="0"/>
                <a:cs typeface="Noto Sans" panose="020B0502040504020204" pitchFamily="34" charset="0"/>
              </a:rPr>
              <a:t>. On-</a:t>
            </a:r>
            <a:r>
              <a:rPr lang="hr-HR" sz="1200" dirty="0" err="1">
                <a:latin typeface="Noto Sans" panose="020B0502040504020204" pitchFamily="34" charset="0"/>
                <a:ea typeface="Noto Sans" panose="020B0502040504020204" pitchFamily="34" charset="0"/>
                <a:cs typeface="Noto Sans" panose="020B0502040504020204" pitchFamily="34" charset="0"/>
              </a:rPr>
              <a:t>grid</a:t>
            </a:r>
            <a:r>
              <a:rPr lang="hr-HR" sz="1200" dirty="0">
                <a:latin typeface="Noto Sans" panose="020B0502040504020204" pitchFamily="34" charset="0"/>
                <a:ea typeface="Noto Sans" panose="020B0502040504020204" pitchFamily="34" charset="0"/>
                <a:cs typeface="Noto Sans" panose="020B0502040504020204" pitchFamily="34" charset="0"/>
              </a:rPr>
              <a:t>).</a:t>
            </a:r>
          </a:p>
          <a:p>
            <a:pPr marL="228600" indent="-228600" algn="l">
              <a:buFont typeface="+mj-lt"/>
              <a:buAutoNum type="arabicPeriod"/>
            </a:pP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sp>
        <p:nvSpPr>
          <p:cNvPr id="5" name="TekstniOkvir 4">
            <a:extLst>
              <a:ext uri="{FF2B5EF4-FFF2-40B4-BE49-F238E27FC236}">
                <a16:creationId xmlns:a16="http://schemas.microsoft.com/office/drawing/2014/main" id="{D474CAEC-9790-A3B8-437C-3DAE07FCD413}"/>
              </a:ext>
            </a:extLst>
          </p:cNvPr>
          <p:cNvSpPr txBox="1"/>
          <p:nvPr/>
        </p:nvSpPr>
        <p:spPr>
          <a:xfrm>
            <a:off x="600603" y="2560055"/>
            <a:ext cx="8794456" cy="1384995"/>
          </a:xfrm>
          <a:prstGeom prst="rect">
            <a:avLst/>
          </a:prstGeom>
          <a:noFill/>
        </p:spPr>
        <p:txBody>
          <a:bodyPr wrap="square" lIns="91440" tIns="45720" rIns="91440" bIns="45720" rtlCol="0" anchor="t">
            <a:spAutoFit/>
          </a:bodyPr>
          <a:lstStyle/>
          <a:p>
            <a:pPr algn="l"/>
            <a:r>
              <a:rPr lang="hr-HR" sz="1200" dirty="0">
                <a:latin typeface="Noto Sans" panose="020B0502040504020204" pitchFamily="34" charset="0"/>
                <a:ea typeface="Noto Sans" panose="020B0502040504020204" pitchFamily="34" charset="0"/>
                <a:cs typeface="Noto Sans" panose="020B0502040504020204" pitchFamily="34" charset="0"/>
              </a:rPr>
              <a:t>DIJELOVI FN SUSTAVA:</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Fotonaponski moduli ili solarne ćelije</a:t>
            </a:r>
          </a:p>
          <a:p>
            <a:pPr marL="171450" indent="-171450">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Inverter </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Nosači </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Dvosmjerno brojilo – osigurava HEP ODS, a plaća investitor odnosno krajnji kupac - to je obavezno. </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Baterija (opcionalno)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Prve tri komponente iznose 80 posto troška ulaganja.</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12" name="Slika 11">
            <a:extLst>
              <a:ext uri="{FF2B5EF4-FFF2-40B4-BE49-F238E27FC236}">
                <a16:creationId xmlns:a16="http://schemas.microsoft.com/office/drawing/2014/main" id="{406C0333-F0DC-26C7-76C4-5DC4F335D5A5}"/>
              </a:ext>
            </a:extLst>
          </p:cNvPr>
          <p:cNvPicPr>
            <a:picLocks noChangeAspect="1"/>
          </p:cNvPicPr>
          <p:nvPr/>
        </p:nvPicPr>
        <p:blipFill rotWithShape="1">
          <a:blip r:embed="rId2">
            <a:extLst>
              <a:ext uri="{28A0092B-C50C-407E-A947-70E740481C1C}">
                <a14:useLocalDpi xmlns:a14="http://schemas.microsoft.com/office/drawing/2010/main" val="0"/>
              </a:ext>
            </a:extLst>
          </a:blip>
          <a:srcRect t="19045" b="18241"/>
          <a:stretch/>
        </p:blipFill>
        <p:spPr>
          <a:xfrm>
            <a:off x="1848582" y="3994763"/>
            <a:ext cx="6056436" cy="3181985"/>
          </a:xfrm>
          <a:prstGeom prst="rect">
            <a:avLst/>
          </a:prstGeom>
        </p:spPr>
      </p:pic>
      <p:pic>
        <p:nvPicPr>
          <p:cNvPr id="7" name="Picture 11" descr="A black and orange logo&#10;&#10;Description automatically generated">
            <a:extLst>
              <a:ext uri="{FF2B5EF4-FFF2-40B4-BE49-F238E27FC236}">
                <a16:creationId xmlns:a16="http://schemas.microsoft.com/office/drawing/2014/main" id="{CA6A57D5-E1AA-4E73-BC0F-344AB6B90465}"/>
              </a:ext>
            </a:extLst>
          </p:cNvPr>
          <p:cNvPicPr>
            <a:picLocks noChangeAspect="1"/>
          </p:cNvPicPr>
          <p:nvPr/>
        </p:nvPicPr>
        <p:blipFill>
          <a:blip r:embed="rId3"/>
          <a:stretch>
            <a:fillRect/>
          </a:stretch>
        </p:blipFill>
        <p:spPr>
          <a:xfrm>
            <a:off x="304800" y="263159"/>
            <a:ext cx="1371600" cy="454653"/>
          </a:xfrm>
          <a:prstGeom prst="rect">
            <a:avLst/>
          </a:prstGeom>
        </p:spPr>
      </p:pic>
    </p:spTree>
    <p:extLst>
      <p:ext uri="{BB962C8B-B14F-4D97-AF65-F5344CB8AC3E}">
        <p14:creationId xmlns:p14="http://schemas.microsoft.com/office/powerpoint/2010/main" val="2518862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a:extLst>
              <a:ext uri="{FF2B5EF4-FFF2-40B4-BE49-F238E27FC236}">
                <a16:creationId xmlns:a16="http://schemas.microsoft.com/office/drawing/2014/main" id="{9BCD93D9-8D95-0CEF-FA01-05C0650091CE}"/>
              </a:ext>
            </a:extLst>
          </p:cNvPr>
          <p:cNvSpPr txBox="1"/>
          <p:nvPr/>
        </p:nvSpPr>
        <p:spPr>
          <a:xfrm>
            <a:off x="571095" y="1077185"/>
            <a:ext cx="8474530" cy="1200329"/>
          </a:xfrm>
          <a:prstGeom prst="rect">
            <a:avLst/>
          </a:prstGeom>
          <a:noFill/>
        </p:spPr>
        <p:txBody>
          <a:bodyPr wrap="square" rtlCol="0">
            <a:spAutoFit/>
          </a:bodyPr>
          <a:lstStyle/>
          <a:p>
            <a:pPr algn="l"/>
            <a:r>
              <a:rPr lang="hr-HR" sz="1200" b="1" dirty="0">
                <a:latin typeface="Noto Sans" panose="020B0502040504020204" pitchFamily="34" charset="0"/>
                <a:ea typeface="Noto Sans" panose="020B0502040504020204" pitchFamily="34" charset="0"/>
                <a:cs typeface="Noto Sans" panose="020B0502040504020204" pitchFamily="34" charset="0"/>
              </a:rPr>
              <a:t>Kako odabrati module? </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Uvijek odabrati one koji imaju najbolju efikasnost. Kada biramo opremu uvijek se preporučuje odabrati </a:t>
            </a:r>
            <a:r>
              <a:rPr lang="hr-HR" sz="1200" dirty="0" err="1">
                <a:latin typeface="Noto Sans" panose="020B0502040504020204" pitchFamily="34" charset="0"/>
                <a:ea typeface="Noto Sans" panose="020B0502040504020204" pitchFamily="34" charset="0"/>
                <a:cs typeface="Noto Sans" panose="020B0502040504020204" pitchFamily="34" charset="0"/>
              </a:rPr>
              <a:t>brend</a:t>
            </a:r>
            <a:r>
              <a:rPr lang="hr-HR" sz="1200" dirty="0">
                <a:latin typeface="Noto Sans" panose="020B0502040504020204" pitchFamily="34" charset="0"/>
                <a:ea typeface="Noto Sans" panose="020B0502040504020204" pitchFamily="34" charset="0"/>
                <a:cs typeface="Noto Sans" panose="020B0502040504020204" pitchFamily="34" charset="0"/>
              </a:rPr>
              <a:t> s tehničkom podrškom, duljim jamstvenim rokovima i referencama. Birati opremu koja je otporna na mehanička oštećenja.</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Polikristalni su manjeg stupnja korisnosti, </a:t>
            </a:r>
            <a:r>
              <a:rPr lang="hr-HR" sz="1200" dirty="0" err="1">
                <a:latin typeface="Noto Sans" panose="020B0502040504020204" pitchFamily="34" charset="0"/>
                <a:ea typeface="Noto Sans" panose="020B0502040504020204" pitchFamily="34" charset="0"/>
                <a:cs typeface="Noto Sans" panose="020B0502040504020204" pitchFamily="34" charset="0"/>
              </a:rPr>
              <a:t>monokristalni</a:t>
            </a:r>
            <a:r>
              <a:rPr lang="hr-HR" sz="1200" dirty="0">
                <a:latin typeface="Noto Sans" panose="020B0502040504020204" pitchFamily="34" charset="0"/>
                <a:ea typeface="Noto Sans" panose="020B0502040504020204" pitchFamily="34" charset="0"/>
                <a:cs typeface="Noto Sans" panose="020B0502040504020204" pitchFamily="34" charset="0"/>
              </a:rPr>
              <a:t> se češće biraju.</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sp>
        <p:nvSpPr>
          <p:cNvPr id="5" name="TekstniOkvir 4">
            <a:extLst>
              <a:ext uri="{FF2B5EF4-FFF2-40B4-BE49-F238E27FC236}">
                <a16:creationId xmlns:a16="http://schemas.microsoft.com/office/drawing/2014/main" id="{D72E48D3-C82E-E6A7-82A2-F186B396D8AA}"/>
              </a:ext>
            </a:extLst>
          </p:cNvPr>
          <p:cNvSpPr txBox="1"/>
          <p:nvPr/>
        </p:nvSpPr>
        <p:spPr>
          <a:xfrm>
            <a:off x="571095" y="2480531"/>
            <a:ext cx="8830279" cy="1754326"/>
          </a:xfrm>
          <a:prstGeom prst="rect">
            <a:avLst/>
          </a:prstGeom>
          <a:noFill/>
        </p:spPr>
        <p:txBody>
          <a:bodyPr wrap="square" rtlCol="0">
            <a:spAutoFit/>
          </a:bodyPr>
          <a:lstStyle/>
          <a:p>
            <a:pPr algn="l"/>
            <a:r>
              <a:rPr lang="hr-HR" sz="1200" b="1" dirty="0">
                <a:latin typeface="Noto Sans" panose="020B0502040504020204" pitchFamily="34" charset="0"/>
                <a:ea typeface="Noto Sans" panose="020B0502040504020204" pitchFamily="34" charset="0"/>
                <a:cs typeface="Noto Sans" panose="020B0502040504020204" pitchFamily="34" charset="0"/>
              </a:rPr>
              <a:t>Što je </a:t>
            </a:r>
            <a:r>
              <a:rPr lang="hr-HR" sz="1200" b="1" dirty="0" err="1">
                <a:latin typeface="Noto Sans" panose="020B0502040504020204" pitchFamily="34" charset="0"/>
                <a:ea typeface="Noto Sans" panose="020B0502040504020204" pitchFamily="34" charset="0"/>
                <a:cs typeface="Noto Sans" panose="020B0502040504020204" pitchFamily="34" charset="0"/>
              </a:rPr>
              <a:t>inverter</a:t>
            </a:r>
            <a:r>
              <a:rPr lang="hr-HR" sz="1200" b="1" dirty="0">
                <a:latin typeface="Noto Sans" panose="020B0502040504020204" pitchFamily="34" charset="0"/>
                <a:ea typeface="Noto Sans" panose="020B0502040504020204" pitchFamily="34" charset="0"/>
                <a:cs typeface="Noto Sans" panose="020B0502040504020204" pitchFamily="34" charset="0"/>
              </a:rPr>
              <a:t> i kako ga odabrati? </a:t>
            </a:r>
          </a:p>
          <a:p>
            <a:pPr algn="l"/>
            <a:endParaRPr lang="hr-HR" sz="1200" b="1"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Inverter pretvara energiju dobivenu iz solarnih panela u upotrebljiv oblik električne energije. On uzima promjenjivu istosmjernu struju (DC) iz solarnih panela i mijenja je u izmjeničnu struju (AC).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Snaga </a:t>
            </a:r>
            <a:r>
              <a:rPr lang="hr-HR" sz="1200" dirty="0" err="1">
                <a:latin typeface="Noto Sans" panose="020B0502040504020204" pitchFamily="34" charset="0"/>
                <a:ea typeface="Noto Sans" panose="020B0502040504020204" pitchFamily="34" charset="0"/>
                <a:cs typeface="Noto Sans" panose="020B0502040504020204" pitchFamily="34" charset="0"/>
              </a:rPr>
              <a:t>invertera</a:t>
            </a:r>
            <a:r>
              <a:rPr lang="hr-HR" sz="1200" dirty="0">
                <a:latin typeface="Noto Sans" panose="020B0502040504020204" pitchFamily="34" charset="0"/>
                <a:ea typeface="Noto Sans" panose="020B0502040504020204" pitchFamily="34" charset="0"/>
                <a:cs typeface="Noto Sans" panose="020B0502040504020204" pitchFamily="34" charset="0"/>
              </a:rPr>
              <a:t> bira se prema vršnoj snazi solarnih ćelija (</a:t>
            </a:r>
            <a:r>
              <a:rPr lang="hr-HR" sz="1200" dirty="0" err="1">
                <a:latin typeface="Noto Sans" panose="020B0502040504020204" pitchFamily="34" charset="0"/>
                <a:ea typeface="Noto Sans" panose="020B0502040504020204" pitchFamily="34" charset="0"/>
                <a:cs typeface="Noto Sans" panose="020B0502040504020204" pitchFamily="34" charset="0"/>
              </a:rPr>
              <a:t>kWp</a:t>
            </a:r>
            <a:r>
              <a:rPr lang="hr-HR" sz="1200" dirty="0">
                <a:latin typeface="Noto Sans" panose="020B0502040504020204" pitchFamily="34" charset="0"/>
                <a:ea typeface="Noto Sans" panose="020B0502040504020204" pitchFamily="34" charset="0"/>
                <a:cs typeface="Noto Sans" panose="020B0502040504020204" pitchFamily="34" charset="0"/>
              </a:rPr>
              <a:t>).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Ako se planira značajno veća potrošnja u budućnosti, preporučuje se postavljanje </a:t>
            </a:r>
            <a:r>
              <a:rPr lang="hr-HR" sz="1200" dirty="0" err="1">
                <a:latin typeface="Noto Sans" panose="020B0502040504020204" pitchFamily="34" charset="0"/>
                <a:ea typeface="Noto Sans" panose="020B0502040504020204" pitchFamily="34" charset="0"/>
                <a:cs typeface="Noto Sans" panose="020B0502040504020204" pitchFamily="34" charset="0"/>
              </a:rPr>
              <a:t>invertera</a:t>
            </a:r>
            <a:r>
              <a:rPr lang="hr-HR" sz="1200" dirty="0">
                <a:latin typeface="Noto Sans" panose="020B0502040504020204" pitchFamily="34" charset="0"/>
                <a:ea typeface="Noto Sans" panose="020B0502040504020204" pitchFamily="34" charset="0"/>
                <a:cs typeface="Noto Sans" panose="020B0502040504020204" pitchFamily="34" charset="0"/>
              </a:rPr>
              <a:t> veće snage (ali ne veći od 20%), dok snagu </a:t>
            </a:r>
            <a:r>
              <a:rPr lang="hr-HR" sz="1200" dirty="0" err="1">
                <a:latin typeface="Noto Sans" panose="020B0502040504020204" pitchFamily="34" charset="0"/>
                <a:ea typeface="Noto Sans" panose="020B0502040504020204" pitchFamily="34" charset="0"/>
                <a:cs typeface="Noto Sans" panose="020B0502040504020204" pitchFamily="34" charset="0"/>
              </a:rPr>
              <a:t>fotonaponskih</a:t>
            </a:r>
            <a:r>
              <a:rPr lang="hr-HR" sz="1200" dirty="0">
                <a:latin typeface="Noto Sans" panose="020B0502040504020204" pitchFamily="34" charset="0"/>
                <a:ea typeface="Noto Sans" panose="020B0502040504020204" pitchFamily="34" charset="0"/>
                <a:cs typeface="Noto Sans" panose="020B0502040504020204" pitchFamily="34" charset="0"/>
              </a:rPr>
              <a:t> modula prilagodimo trenutnoj potrošnji. Ako se dogodi značajno veća potrošnja doda se potreban broj modula bez potrebe za promjenom </a:t>
            </a:r>
            <a:r>
              <a:rPr lang="hr-HR" sz="1200" dirty="0" err="1">
                <a:latin typeface="Noto Sans" panose="020B0502040504020204" pitchFamily="34" charset="0"/>
                <a:ea typeface="Noto Sans" panose="020B0502040504020204" pitchFamily="34" charset="0"/>
                <a:cs typeface="Noto Sans" panose="020B0502040504020204" pitchFamily="34" charset="0"/>
              </a:rPr>
              <a:t>invertera</a:t>
            </a:r>
            <a:r>
              <a:rPr lang="hr-HR" sz="1200" dirty="0">
                <a:latin typeface="Noto Sans" panose="020B0502040504020204" pitchFamily="34" charset="0"/>
                <a:ea typeface="Noto Sans" panose="020B0502040504020204" pitchFamily="34" charset="0"/>
                <a:cs typeface="Noto Sans" panose="020B0502040504020204" pitchFamily="34" charset="0"/>
              </a:rPr>
              <a:t> te se samim time smanjenje dokumentacije prema HEP ODS-u. Ako postoji povećanje priključne snage, potrebno je zatražiti odobrenje HEP ODS-a. </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sp>
        <p:nvSpPr>
          <p:cNvPr id="7" name="TekstniOkvir 6">
            <a:extLst>
              <a:ext uri="{FF2B5EF4-FFF2-40B4-BE49-F238E27FC236}">
                <a16:creationId xmlns:a16="http://schemas.microsoft.com/office/drawing/2014/main" id="{269E2C7B-985B-B177-B379-4E1B5DC31545}"/>
              </a:ext>
            </a:extLst>
          </p:cNvPr>
          <p:cNvSpPr txBox="1"/>
          <p:nvPr/>
        </p:nvSpPr>
        <p:spPr>
          <a:xfrm>
            <a:off x="571095" y="4285682"/>
            <a:ext cx="8474530" cy="1015663"/>
          </a:xfrm>
          <a:prstGeom prst="rect">
            <a:avLst/>
          </a:prstGeom>
          <a:noFill/>
        </p:spPr>
        <p:txBody>
          <a:bodyPr wrap="square" rtlCol="0">
            <a:spAutoFit/>
          </a:bodyPr>
          <a:lstStyle/>
          <a:p>
            <a:pPr algn="l"/>
            <a:r>
              <a:rPr lang="hr-HR" sz="1200" b="1" dirty="0">
                <a:latin typeface="Noto Sans" panose="020B0502040504020204" pitchFamily="34" charset="0"/>
                <a:ea typeface="Noto Sans" panose="020B0502040504020204" pitchFamily="34" charset="0"/>
                <a:cs typeface="Noto Sans" panose="020B0502040504020204" pitchFamily="34" charset="0"/>
              </a:rPr>
              <a:t>Zašto ugraditi bateriju? </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U slučaju nestanka struje solarna elektrana s baterijom za pohranjivanje električne energije će nastaviti s radom, ali klasična solarna elektrana neće. Uz subvenciju cijena elektrane s baterijom za pohranjivanje električne energije bit će u konačnici slična cijeni klasične elektrane.</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sp>
        <p:nvSpPr>
          <p:cNvPr id="6" name="TekstniOkvir 5">
            <a:extLst>
              <a:ext uri="{FF2B5EF4-FFF2-40B4-BE49-F238E27FC236}">
                <a16:creationId xmlns:a16="http://schemas.microsoft.com/office/drawing/2014/main" id="{5AFFB0B4-12CE-47EA-9C1B-506310BE275D}"/>
              </a:ext>
            </a:extLst>
          </p:cNvPr>
          <p:cNvSpPr txBox="1"/>
          <p:nvPr/>
        </p:nvSpPr>
        <p:spPr>
          <a:xfrm>
            <a:off x="531927" y="5707378"/>
            <a:ext cx="8994545" cy="646331"/>
          </a:xfrm>
          <a:prstGeom prst="rect">
            <a:avLst/>
          </a:prstGeom>
          <a:noFill/>
        </p:spPr>
        <p:txBody>
          <a:bodyPr wrap="square">
            <a:spAutoFit/>
          </a:bodyPr>
          <a:lstStyle/>
          <a:p>
            <a:r>
              <a:rPr lang="hr-HR" sz="1200" dirty="0">
                <a:latin typeface="Noto Sans" panose="020B0502040504020204" pitchFamily="34" charset="0"/>
                <a:ea typeface="Noto Sans" panose="020B0502040504020204" pitchFamily="34" charset="0"/>
                <a:cs typeface="Noto Sans" panose="020B0502040504020204" pitchFamily="34" charset="0"/>
              </a:rPr>
              <a:t>Mjesečna potrošnja 53€ (400kn)= 333 kWh                      Godišnja potrošnja 4000 kWh                        Potrebna elektrana 4 kW</a:t>
            </a:r>
          </a:p>
          <a:p>
            <a:endParaRPr lang="hr-HR" sz="1200" dirty="0">
              <a:latin typeface="Noto Sans" panose="020B0502040504020204" pitchFamily="34" charset="0"/>
              <a:ea typeface="Noto Sans" panose="020B0502040504020204" pitchFamily="34" charset="0"/>
              <a:cs typeface="Noto Sans" panose="020B0502040504020204" pitchFamily="34" charset="0"/>
            </a:endParaRPr>
          </a:p>
          <a:p>
            <a:r>
              <a:rPr lang="pl-PL" sz="1200" dirty="0">
                <a:latin typeface="Noto Sans" panose="020B0502040504020204" pitchFamily="34" charset="0"/>
                <a:ea typeface="Noto Sans" panose="020B0502040504020204" pitchFamily="34" charset="0"/>
                <a:cs typeface="Noto Sans" panose="020B0502040504020204" pitchFamily="34" charset="0"/>
              </a:rPr>
              <a:t>Investicija ~5.300 € -6.400 € (~ 1 kW 1.300 -1.600 €)                       ušteda </a:t>
            </a:r>
            <a:r>
              <a:rPr lang="hr-HR" sz="1200" dirty="0">
                <a:latin typeface="Noto Sans" panose="020B0502040504020204" pitchFamily="34" charset="0"/>
                <a:ea typeface="Noto Sans" panose="020B0502040504020204" pitchFamily="34" charset="0"/>
                <a:cs typeface="Noto Sans" panose="020B0502040504020204" pitchFamily="34" charset="0"/>
              </a:rPr>
              <a:t>~ 600 €                          Povrat investicije ~9 godina</a:t>
            </a:r>
          </a:p>
        </p:txBody>
      </p:sp>
      <p:sp>
        <p:nvSpPr>
          <p:cNvPr id="4" name="Strelica: desno 3">
            <a:extLst>
              <a:ext uri="{FF2B5EF4-FFF2-40B4-BE49-F238E27FC236}">
                <a16:creationId xmlns:a16="http://schemas.microsoft.com/office/drawing/2014/main" id="{07350CC0-1B34-41D0-B8CF-12E8432110FE}"/>
              </a:ext>
            </a:extLst>
          </p:cNvPr>
          <p:cNvSpPr/>
          <p:nvPr/>
        </p:nvSpPr>
        <p:spPr>
          <a:xfrm>
            <a:off x="4371554" y="6172200"/>
            <a:ext cx="609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latin typeface="Noto Sans" panose="020B0502040504020204" pitchFamily="34" charset="0"/>
            </a:endParaRPr>
          </a:p>
        </p:txBody>
      </p:sp>
      <p:sp>
        <p:nvSpPr>
          <p:cNvPr id="8" name="Strelica: desno 7">
            <a:extLst>
              <a:ext uri="{FF2B5EF4-FFF2-40B4-BE49-F238E27FC236}">
                <a16:creationId xmlns:a16="http://schemas.microsoft.com/office/drawing/2014/main" id="{97B6F61E-8D5E-4092-9228-CBB560E5614D}"/>
              </a:ext>
            </a:extLst>
          </p:cNvPr>
          <p:cNvSpPr/>
          <p:nvPr/>
        </p:nvSpPr>
        <p:spPr>
          <a:xfrm>
            <a:off x="6705173" y="5809028"/>
            <a:ext cx="609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latin typeface="Noto Sans" panose="020B0502040504020204" pitchFamily="34" charset="0"/>
            </a:endParaRPr>
          </a:p>
        </p:txBody>
      </p:sp>
      <p:sp>
        <p:nvSpPr>
          <p:cNvPr id="9" name="Strelica: desno 8">
            <a:extLst>
              <a:ext uri="{FF2B5EF4-FFF2-40B4-BE49-F238E27FC236}">
                <a16:creationId xmlns:a16="http://schemas.microsoft.com/office/drawing/2014/main" id="{0F802863-FBF2-4C5A-BF61-E9589C7EBD75}"/>
              </a:ext>
            </a:extLst>
          </p:cNvPr>
          <p:cNvSpPr/>
          <p:nvPr/>
        </p:nvSpPr>
        <p:spPr>
          <a:xfrm>
            <a:off x="3761954" y="5806489"/>
            <a:ext cx="609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latin typeface="Noto Sans" panose="020B0502040504020204" pitchFamily="34" charset="0"/>
            </a:endParaRPr>
          </a:p>
        </p:txBody>
      </p:sp>
      <p:sp>
        <p:nvSpPr>
          <p:cNvPr id="10" name="Strelica: desno 9">
            <a:extLst>
              <a:ext uri="{FF2B5EF4-FFF2-40B4-BE49-F238E27FC236}">
                <a16:creationId xmlns:a16="http://schemas.microsoft.com/office/drawing/2014/main" id="{FEF13113-AB1B-4504-9168-F3D79222098C}"/>
              </a:ext>
            </a:extLst>
          </p:cNvPr>
          <p:cNvSpPr/>
          <p:nvPr/>
        </p:nvSpPr>
        <p:spPr>
          <a:xfrm>
            <a:off x="6400373" y="6177278"/>
            <a:ext cx="609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latin typeface="Noto Sans" panose="020B0502040504020204" pitchFamily="34" charset="0"/>
            </a:endParaRPr>
          </a:p>
        </p:txBody>
      </p:sp>
      <p:pic>
        <p:nvPicPr>
          <p:cNvPr id="11" name="Picture 11" descr="A black and orange logo&#10;&#10;Description automatically generated">
            <a:extLst>
              <a:ext uri="{FF2B5EF4-FFF2-40B4-BE49-F238E27FC236}">
                <a16:creationId xmlns:a16="http://schemas.microsoft.com/office/drawing/2014/main" id="{9FC7C46D-0F80-42EE-814E-BE89F8AD4398}"/>
              </a:ext>
            </a:extLst>
          </p:cNvPr>
          <p:cNvPicPr>
            <a:picLocks noChangeAspect="1"/>
          </p:cNvPicPr>
          <p:nvPr/>
        </p:nvPicPr>
        <p:blipFill>
          <a:blip r:embed="rId2"/>
          <a:stretch>
            <a:fillRect/>
          </a:stretch>
        </p:blipFill>
        <p:spPr>
          <a:xfrm>
            <a:off x="304800" y="263159"/>
            <a:ext cx="1371600" cy="454653"/>
          </a:xfrm>
          <a:prstGeom prst="rect">
            <a:avLst/>
          </a:prstGeom>
        </p:spPr>
      </p:pic>
    </p:spTree>
    <p:extLst>
      <p:ext uri="{BB962C8B-B14F-4D97-AF65-F5344CB8AC3E}">
        <p14:creationId xmlns:p14="http://schemas.microsoft.com/office/powerpoint/2010/main" val="2121748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36FE7F33-B150-18A5-BAC9-72F1901123A9}"/>
              </a:ext>
            </a:extLst>
          </p:cNvPr>
          <p:cNvSpPr txBox="1"/>
          <p:nvPr/>
        </p:nvSpPr>
        <p:spPr>
          <a:xfrm>
            <a:off x="687467" y="1447800"/>
            <a:ext cx="8212364" cy="2492990"/>
          </a:xfrm>
          <a:prstGeom prst="rect">
            <a:avLst/>
          </a:prstGeom>
          <a:noFill/>
        </p:spPr>
        <p:txBody>
          <a:bodyPr wrap="square" rtlCol="0">
            <a:spAutoFit/>
          </a:bodyPr>
          <a:lstStyle/>
          <a:p>
            <a:pPr algn="l"/>
            <a:r>
              <a:rPr lang="hr-HR" sz="1200" b="1" dirty="0">
                <a:latin typeface="Noto Sans" panose="020B0502040504020204" pitchFamily="34" charset="0"/>
                <a:ea typeface="Noto Sans" panose="020B0502040504020204" pitchFamily="34" charset="0"/>
                <a:cs typeface="Noto Sans" panose="020B0502040504020204" pitchFamily="34" charset="0"/>
              </a:rPr>
              <a:t>Na što se treba obratiti pažnja kod postavljanja FN sustava na krov?</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Prilikom postavljanja sustava na krov kuće potrebno je obratiti pažnju na: </a:t>
            </a:r>
          </a:p>
          <a:p>
            <a:pPr marL="171450" indent="-171450" algn="l">
              <a:buFont typeface="Arial" panose="020B0604020202020204" pitchFamily="34" charset="0"/>
              <a:buChar char="•"/>
            </a:pPr>
            <a:r>
              <a:rPr lang="hr-HR" sz="1200" b="1" dirty="0">
                <a:latin typeface="Noto Sans" panose="020B0502040504020204" pitchFamily="34" charset="0"/>
                <a:ea typeface="Noto Sans" panose="020B0502040504020204" pitchFamily="34" charset="0"/>
                <a:cs typeface="Noto Sans" panose="020B0502040504020204" pitchFamily="34" charset="0"/>
              </a:rPr>
              <a:t>Površinu krova</a:t>
            </a:r>
            <a:r>
              <a:rPr lang="hr-HR" sz="1200" dirty="0">
                <a:latin typeface="Noto Sans" panose="020B0502040504020204" pitchFamily="34" charset="0"/>
                <a:ea typeface="Noto Sans" panose="020B0502040504020204" pitchFamily="34" charset="0"/>
                <a:cs typeface="Noto Sans" panose="020B0502040504020204" pitchFamily="34" charset="0"/>
              </a:rPr>
              <a:t> (krov objekta koji uključuje garaže, nadstrešnice, radionice….) – minimalna preporučena površina krova namijenjena za solarnu elektranu je oko 30 m² </a:t>
            </a:r>
          </a:p>
          <a:p>
            <a:pPr marL="171450" indent="-171450" algn="l">
              <a:buFont typeface="Arial" panose="020B0604020202020204" pitchFamily="34" charset="0"/>
              <a:buChar char="•"/>
            </a:pPr>
            <a:r>
              <a:rPr lang="hr-HR" sz="1200" b="1" dirty="0">
                <a:latin typeface="Noto Sans" panose="020B0502040504020204" pitchFamily="34" charset="0"/>
                <a:ea typeface="Noto Sans" panose="020B0502040504020204" pitchFamily="34" charset="0"/>
                <a:cs typeface="Noto Sans" panose="020B0502040504020204" pitchFamily="34" charset="0"/>
              </a:rPr>
              <a:t>Orijentaciju</a:t>
            </a:r>
            <a:r>
              <a:rPr lang="hr-HR" sz="1200" dirty="0">
                <a:latin typeface="Noto Sans" panose="020B0502040504020204" pitchFamily="34" charset="0"/>
                <a:ea typeface="Noto Sans" panose="020B0502040504020204" pitchFamily="34" charset="0"/>
                <a:cs typeface="Noto Sans" panose="020B0502040504020204" pitchFamily="34" charset="0"/>
              </a:rPr>
              <a:t> – preporučeno na jugu, a za ostale smjerove treba obratiti pozornost da će za istu snagu trebati više modula</a:t>
            </a:r>
          </a:p>
          <a:p>
            <a:pPr marL="171450" indent="-171450" algn="l">
              <a:buFont typeface="Arial" panose="020B0604020202020204" pitchFamily="34" charset="0"/>
              <a:buChar char="•"/>
            </a:pPr>
            <a:r>
              <a:rPr lang="hr-HR" sz="1200" b="1" dirty="0">
                <a:latin typeface="Noto Sans" panose="020B0502040504020204" pitchFamily="34" charset="0"/>
                <a:ea typeface="Noto Sans" panose="020B0502040504020204" pitchFamily="34" charset="0"/>
                <a:cs typeface="Noto Sans" panose="020B0502040504020204" pitchFamily="34" charset="0"/>
              </a:rPr>
              <a:t>Nagib krova</a:t>
            </a:r>
            <a:r>
              <a:rPr lang="hr-HR" sz="1200" dirty="0">
                <a:latin typeface="Noto Sans" panose="020B0502040504020204" pitchFamily="34" charset="0"/>
                <a:ea typeface="Noto Sans" panose="020B0502040504020204" pitchFamily="34" charset="0"/>
                <a:cs typeface="Noto Sans" panose="020B0502040504020204" pitchFamily="34" charset="0"/>
              </a:rPr>
              <a:t> – preporučen nagib krova je cca. 35 stupnjeva, no većina objekata nema idealan krovni položaj za instalaciju </a:t>
            </a:r>
            <a:r>
              <a:rPr lang="hr-HR" sz="1200" dirty="0" err="1">
                <a:latin typeface="Noto Sans" panose="020B0502040504020204" pitchFamily="34" charset="0"/>
                <a:ea typeface="Noto Sans" panose="020B0502040504020204" pitchFamily="34" charset="0"/>
                <a:cs typeface="Noto Sans" panose="020B0502040504020204" pitchFamily="34" charset="0"/>
              </a:rPr>
              <a:t>fotonaponskih</a:t>
            </a:r>
            <a:r>
              <a:rPr lang="hr-HR" sz="1200" dirty="0">
                <a:latin typeface="Noto Sans" panose="020B0502040504020204" pitchFamily="34" charset="0"/>
                <a:ea typeface="Noto Sans" panose="020B0502040504020204" pitchFamily="34" charset="0"/>
                <a:cs typeface="Noto Sans" panose="020B0502040504020204" pitchFamily="34" charset="0"/>
              </a:rPr>
              <a:t> modula te treba izračunati koliko se električne energije može dobiti na određenom krovu iz 1 kW instalirane snage modula</a:t>
            </a:r>
          </a:p>
          <a:p>
            <a:pPr marL="171450" indent="-171450" algn="l">
              <a:buFont typeface="Arial" panose="020B0604020202020204" pitchFamily="34" charset="0"/>
              <a:buChar char="•"/>
            </a:pPr>
            <a:r>
              <a:rPr lang="hr-HR" sz="1200" b="1" dirty="0">
                <a:latin typeface="Noto Sans" panose="020B0502040504020204" pitchFamily="34" charset="0"/>
                <a:ea typeface="Noto Sans" panose="020B0502040504020204" pitchFamily="34" charset="0"/>
                <a:cs typeface="Noto Sans" panose="020B0502040504020204" pitchFamily="34" charset="0"/>
              </a:rPr>
              <a:t>Pokrov</a:t>
            </a:r>
            <a:r>
              <a:rPr lang="hr-HR" sz="1200" dirty="0">
                <a:latin typeface="Noto Sans" panose="020B0502040504020204" pitchFamily="34" charset="0"/>
                <a:ea typeface="Noto Sans" panose="020B0502040504020204" pitchFamily="34" charset="0"/>
                <a:cs typeface="Noto Sans" panose="020B0502040504020204" pitchFamily="34" charset="0"/>
              </a:rPr>
              <a:t> – fotonaponski moduli mogu se montirati na sve vrste krovnih pokrova (cigleni crijep, lim, </a:t>
            </a:r>
            <a:r>
              <a:rPr lang="hr-HR" sz="1200" dirty="0" err="1">
                <a:latin typeface="Noto Sans" panose="020B0502040504020204" pitchFamily="34" charset="0"/>
                <a:ea typeface="Noto Sans" panose="020B0502040504020204" pitchFamily="34" charset="0"/>
                <a:cs typeface="Noto Sans" panose="020B0502040504020204" pitchFamily="34" charset="0"/>
              </a:rPr>
              <a:t>tegola</a:t>
            </a:r>
            <a:r>
              <a:rPr lang="hr-HR" sz="1200" dirty="0">
                <a:latin typeface="Noto Sans" panose="020B0502040504020204" pitchFamily="34" charset="0"/>
                <a:ea typeface="Noto Sans" panose="020B0502040504020204" pitchFamily="34" charset="0"/>
                <a:cs typeface="Noto Sans" panose="020B0502040504020204" pitchFamily="34" charset="0"/>
              </a:rPr>
              <a:t>, bitumenske folije), različite vrste krovova (</a:t>
            </a:r>
            <a:r>
              <a:rPr lang="hr-HR" sz="1200" dirty="0" err="1">
                <a:latin typeface="Noto Sans" panose="020B0502040504020204" pitchFamily="34" charset="0"/>
                <a:ea typeface="Noto Sans" panose="020B0502040504020204" pitchFamily="34" charset="0"/>
                <a:cs typeface="Noto Sans" panose="020B0502040504020204" pitchFamily="34" charset="0"/>
              </a:rPr>
              <a:t>jednovodni</a:t>
            </a:r>
            <a:r>
              <a:rPr lang="hr-HR" sz="1200" dirty="0">
                <a:latin typeface="Noto Sans" panose="020B0502040504020204" pitchFamily="34" charset="0"/>
                <a:ea typeface="Noto Sans" panose="020B0502040504020204" pitchFamily="34" charset="0"/>
                <a:cs typeface="Noto Sans" panose="020B0502040504020204" pitchFamily="34" charset="0"/>
              </a:rPr>
              <a:t>, </a:t>
            </a:r>
            <a:r>
              <a:rPr lang="hr-HR" sz="1200" dirty="0" err="1">
                <a:latin typeface="Noto Sans" panose="020B0502040504020204" pitchFamily="34" charset="0"/>
                <a:ea typeface="Noto Sans" panose="020B0502040504020204" pitchFamily="34" charset="0"/>
                <a:cs typeface="Noto Sans" panose="020B0502040504020204" pitchFamily="34" charset="0"/>
              </a:rPr>
              <a:t>dvovodni</a:t>
            </a:r>
            <a:r>
              <a:rPr lang="hr-HR" sz="1200" dirty="0">
                <a:latin typeface="Noto Sans" panose="020B0502040504020204" pitchFamily="34" charset="0"/>
                <a:ea typeface="Noto Sans" panose="020B0502040504020204" pitchFamily="34" charset="0"/>
                <a:cs typeface="Noto Sans" panose="020B0502040504020204" pitchFamily="34" charset="0"/>
              </a:rPr>
              <a:t>, </a:t>
            </a:r>
            <a:r>
              <a:rPr lang="hr-HR" sz="1200" dirty="0" err="1">
                <a:latin typeface="Noto Sans" panose="020B0502040504020204" pitchFamily="34" charset="0"/>
                <a:ea typeface="Noto Sans" panose="020B0502040504020204" pitchFamily="34" charset="0"/>
                <a:cs typeface="Noto Sans" panose="020B0502040504020204" pitchFamily="34" charset="0"/>
              </a:rPr>
              <a:t>viševodni</a:t>
            </a:r>
            <a:r>
              <a:rPr lang="hr-HR" sz="1200" dirty="0">
                <a:latin typeface="Noto Sans" panose="020B0502040504020204" pitchFamily="34" charset="0"/>
                <a:ea typeface="Noto Sans" panose="020B0502040504020204" pitchFamily="34" charset="0"/>
                <a:cs typeface="Noto Sans" panose="020B0502040504020204" pitchFamily="34" charset="0"/>
              </a:rPr>
              <a:t>) i krovišta (drvo, čelik, beton)</a:t>
            </a:r>
          </a:p>
          <a:p>
            <a:pPr marL="171450" indent="-171450" algn="l">
              <a:buFont typeface="Arial" panose="020B0604020202020204" pitchFamily="34" charset="0"/>
              <a:buChar char="•"/>
            </a:pPr>
            <a:r>
              <a:rPr lang="hr-HR" sz="1200" b="1" dirty="0">
                <a:latin typeface="Noto Sans" panose="020B0502040504020204" pitchFamily="34" charset="0"/>
                <a:ea typeface="Noto Sans" panose="020B0502040504020204" pitchFamily="34" charset="0"/>
                <a:cs typeface="Noto Sans" panose="020B0502040504020204" pitchFamily="34" charset="0"/>
              </a:rPr>
              <a:t>Vrstu priključka</a:t>
            </a:r>
            <a:r>
              <a:rPr lang="hr-HR" sz="1200" dirty="0">
                <a:latin typeface="Noto Sans" panose="020B0502040504020204" pitchFamily="34" charset="0"/>
                <a:ea typeface="Noto Sans" panose="020B0502040504020204" pitchFamily="34" charset="0"/>
                <a:cs typeface="Noto Sans" panose="020B0502040504020204" pitchFamily="34" charset="0"/>
              </a:rPr>
              <a:t> – monofazno ili trofazno (snaga ovisi o zakupljenoj priključnoj snazi krajnjeg kupca)</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sp>
        <p:nvSpPr>
          <p:cNvPr id="3" name="TekstniOkvir 2">
            <a:extLst>
              <a:ext uri="{FF2B5EF4-FFF2-40B4-BE49-F238E27FC236}">
                <a16:creationId xmlns:a16="http://schemas.microsoft.com/office/drawing/2014/main" id="{5FF278EC-52A2-7FCC-7FFD-B8E52A32E4B7}"/>
              </a:ext>
            </a:extLst>
          </p:cNvPr>
          <p:cNvSpPr txBox="1"/>
          <p:nvPr/>
        </p:nvSpPr>
        <p:spPr>
          <a:xfrm>
            <a:off x="801098" y="4419600"/>
            <a:ext cx="7985102" cy="1569660"/>
          </a:xfrm>
          <a:prstGeom prst="rect">
            <a:avLst/>
          </a:prstGeom>
          <a:noFill/>
        </p:spPr>
        <p:txBody>
          <a:bodyPr wrap="square" rtlCol="0">
            <a:spAutoFit/>
          </a:bodyPr>
          <a:lstStyle/>
          <a:p>
            <a:pPr algn="l"/>
            <a:r>
              <a:rPr lang="hr-HR" sz="1200" b="1" dirty="0">
                <a:latin typeface="Noto Sans" panose="020B0502040504020204" pitchFamily="34" charset="0"/>
                <a:ea typeface="Noto Sans" panose="020B0502040504020204" pitchFamily="34" charset="0"/>
                <a:cs typeface="Noto Sans" panose="020B0502040504020204" pitchFamily="34" charset="0"/>
              </a:rPr>
              <a:t>Administrativni tehnički proces postavljanja FN sustava:</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Izrada glavnog elektrotehničkog projekta – projektna firma -7 dana </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Zahtjev za priključenje (elektroenergetska suglasnost) (podnosi se prije ugradnje) – HEP ODS – 30-60 dana </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Opremanje obračunskog mjernog mjesta (OMM) ugradnja solarne elektrane (instalateri) – 5 dana </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Puštanje u pogon – Zahtjev za promjenu statusa kod kućanstva s vlastitom proizvodnjom</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Nakon ugradnje dozvola za trajni pogon (priključivanje solarne elektrane na elektromrežu) – HEP ODS – zakonski rok 15 dana  (ali većinom proces traje 30-60 dana)</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4" name="Picture 11" descr="A black and orange logo&#10;&#10;Description automatically generated">
            <a:extLst>
              <a:ext uri="{FF2B5EF4-FFF2-40B4-BE49-F238E27FC236}">
                <a16:creationId xmlns:a16="http://schemas.microsoft.com/office/drawing/2014/main" id="{3F283EE6-A790-484A-B333-225FAF93A5A1}"/>
              </a:ext>
            </a:extLst>
          </p:cNvPr>
          <p:cNvPicPr>
            <a:picLocks noChangeAspect="1"/>
          </p:cNvPicPr>
          <p:nvPr/>
        </p:nvPicPr>
        <p:blipFill>
          <a:blip r:embed="rId2"/>
          <a:stretch>
            <a:fillRect/>
          </a:stretch>
        </p:blipFill>
        <p:spPr>
          <a:xfrm>
            <a:off x="304800" y="263159"/>
            <a:ext cx="1371600" cy="454653"/>
          </a:xfrm>
          <a:prstGeom prst="rect">
            <a:avLst/>
          </a:prstGeom>
        </p:spPr>
      </p:pic>
    </p:spTree>
    <p:extLst>
      <p:ext uri="{BB962C8B-B14F-4D97-AF65-F5344CB8AC3E}">
        <p14:creationId xmlns:p14="http://schemas.microsoft.com/office/powerpoint/2010/main" val="4091261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C35850D0-A952-CFE4-C08C-4D1A7EABF7A4}"/>
              </a:ext>
            </a:extLst>
          </p:cNvPr>
          <p:cNvSpPr txBox="1"/>
          <p:nvPr/>
        </p:nvSpPr>
        <p:spPr>
          <a:xfrm>
            <a:off x="3962400" y="425946"/>
            <a:ext cx="2733461" cy="307777"/>
          </a:xfrm>
          <a:prstGeom prst="rect">
            <a:avLst/>
          </a:prstGeom>
          <a:noFill/>
        </p:spPr>
        <p:txBody>
          <a:bodyPr wrap="square" rtlCol="0">
            <a:spAutoFit/>
          </a:bodyPr>
          <a:lstStyle/>
          <a:p>
            <a:pPr algn="l"/>
            <a:r>
              <a:rPr lang="hr-HR"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SOLARNI KOLEKTORI</a:t>
            </a:r>
            <a:endParaRPr lang="sr-Latn-RS"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4" name="TekstniOkvir 3">
            <a:extLst>
              <a:ext uri="{FF2B5EF4-FFF2-40B4-BE49-F238E27FC236}">
                <a16:creationId xmlns:a16="http://schemas.microsoft.com/office/drawing/2014/main" id="{E163A08D-A93C-7EA0-F415-E01F29C11B66}"/>
              </a:ext>
            </a:extLst>
          </p:cNvPr>
          <p:cNvSpPr txBox="1"/>
          <p:nvPr/>
        </p:nvSpPr>
        <p:spPr>
          <a:xfrm>
            <a:off x="807547" y="976416"/>
            <a:ext cx="8008258" cy="2308324"/>
          </a:xfrm>
          <a:prstGeom prst="rect">
            <a:avLst/>
          </a:prstGeom>
          <a:noFill/>
        </p:spPr>
        <p:txBody>
          <a:bodyPr wrap="square" rtlCol="0">
            <a:spAutoFit/>
          </a:bodyPr>
          <a:lstStyle/>
          <a:p>
            <a:pPr algn="l"/>
            <a:r>
              <a:rPr lang="hr-HR" sz="1200" b="1" dirty="0">
                <a:latin typeface="Noto Sans" panose="020B0502040504020204" pitchFamily="34" charset="0"/>
                <a:ea typeface="Noto Sans" panose="020B0502040504020204" pitchFamily="34" charset="0"/>
                <a:cs typeface="Noto Sans" panose="020B0502040504020204" pitchFamily="34" charset="0"/>
              </a:rPr>
              <a:t>Sunčevi kolektori direktno pretvaraju sunčevu energiju u toplinsku energiju</a:t>
            </a:r>
            <a:r>
              <a:rPr lang="hr-HR" sz="1200" dirty="0">
                <a:latin typeface="Noto Sans" panose="020B0502040504020204" pitchFamily="34" charset="0"/>
                <a:ea typeface="Noto Sans" panose="020B0502040504020204" pitchFamily="34" charset="0"/>
                <a:cs typeface="Noto Sans" panose="020B0502040504020204" pitchFamily="34" charset="0"/>
              </a:rPr>
              <a:t>, a učinkovitost pretvorbe ovisi o vrsti kolektora. Kako opada vanjska temperatura zraka, povećava se razlika temperature između kolektora i vanjskog zraka te dolazi do opadanja ukupne učinkovitosti kolektora. </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Srednja godišnja učinkovitost kolektora je oko 50 – 60% (oko 500 – 800 kWh/m2 kolektora godišnje), dok je stupanj iskorištenja sustava oko 30-50% za pravilno dimenzionirani sustav.</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Tijekom zime </a:t>
            </a:r>
            <a:r>
              <a:rPr lang="hr-HR" sz="1200" dirty="0" err="1">
                <a:latin typeface="Noto Sans" panose="020B0502040504020204" pitchFamily="34" charset="0"/>
                <a:ea typeface="Noto Sans" panose="020B0502040504020204" pitchFamily="34" charset="0"/>
                <a:cs typeface="Noto Sans" panose="020B0502040504020204" pitchFamily="34" charset="0"/>
              </a:rPr>
              <a:t>kolektorski</a:t>
            </a:r>
            <a:r>
              <a:rPr lang="hr-HR" sz="1200" dirty="0">
                <a:latin typeface="Noto Sans" panose="020B0502040504020204" pitchFamily="34" charset="0"/>
                <a:ea typeface="Noto Sans" panose="020B0502040504020204" pitchFamily="34" charset="0"/>
                <a:cs typeface="Noto Sans" panose="020B0502040504020204" pitchFamily="34" charset="0"/>
              </a:rPr>
              <a:t> sustav najbolje učinke daje u kombinaciji s podnim grijanjem, jer se mogu ostvariti temperature od 40 do 50 °C u kolektoru, koje će biti dovoljne za rad podnog grijanja. </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Sustavi za sunčevo grijanje mogu biti: </a:t>
            </a:r>
            <a:r>
              <a:rPr lang="hr-HR" sz="1200" b="1" dirty="0">
                <a:latin typeface="Noto Sans" panose="020B0502040504020204" pitchFamily="34" charset="0"/>
                <a:ea typeface="Noto Sans" panose="020B0502040504020204" pitchFamily="34" charset="0"/>
                <a:cs typeface="Noto Sans" panose="020B0502040504020204" pitchFamily="34" charset="0"/>
              </a:rPr>
              <a:t>otvoreni</a:t>
            </a:r>
            <a:r>
              <a:rPr lang="hr-HR" sz="1200" dirty="0">
                <a:latin typeface="Noto Sans" panose="020B0502040504020204" pitchFamily="34" charset="0"/>
                <a:ea typeface="Noto Sans" panose="020B0502040504020204" pitchFamily="34" charset="0"/>
                <a:cs typeface="Noto Sans" panose="020B0502040504020204" pitchFamily="34" charset="0"/>
              </a:rPr>
              <a:t>, u kojima voda koja se zagrijava prolazi direktno kroz kolektor na krovu (</a:t>
            </a:r>
            <a:r>
              <a:rPr lang="hr-HR" sz="1200" dirty="0" err="1">
                <a:latin typeface="Noto Sans" panose="020B0502040504020204" pitchFamily="34" charset="0"/>
                <a:ea typeface="Noto Sans" panose="020B0502040504020204" pitchFamily="34" charset="0"/>
                <a:cs typeface="Noto Sans" panose="020B0502040504020204" pitchFamily="34" charset="0"/>
              </a:rPr>
              <a:t>termosifon</a:t>
            </a:r>
            <a:r>
              <a:rPr lang="hr-HR" sz="1200" dirty="0">
                <a:latin typeface="Noto Sans" panose="020B0502040504020204" pitchFamily="34" charset="0"/>
                <a:ea typeface="Noto Sans" panose="020B0502040504020204" pitchFamily="34" charset="0"/>
                <a:cs typeface="Noto Sans" panose="020B0502040504020204" pitchFamily="34" charset="0"/>
              </a:rPr>
              <a:t>) ili </a:t>
            </a:r>
            <a:r>
              <a:rPr lang="hr-HR" sz="1200" b="1" dirty="0">
                <a:latin typeface="Noto Sans" panose="020B0502040504020204" pitchFamily="34" charset="0"/>
                <a:ea typeface="Noto Sans" panose="020B0502040504020204" pitchFamily="34" charset="0"/>
                <a:cs typeface="Noto Sans" panose="020B0502040504020204" pitchFamily="34" charset="0"/>
              </a:rPr>
              <a:t>zatvoreni</a:t>
            </a:r>
            <a:r>
              <a:rPr lang="hr-HR" sz="1200" dirty="0">
                <a:latin typeface="Noto Sans" panose="020B0502040504020204" pitchFamily="34" charset="0"/>
                <a:ea typeface="Noto Sans" panose="020B0502040504020204" pitchFamily="34" charset="0"/>
                <a:cs typeface="Noto Sans" panose="020B0502040504020204" pitchFamily="34" charset="0"/>
              </a:rPr>
              <a:t> u kojima su kolektori popunjeni tekućinom, koja se ne smrzava (</a:t>
            </a:r>
            <a:r>
              <a:rPr lang="hr-HR" sz="1200" dirty="0" err="1">
                <a:latin typeface="Noto Sans" panose="020B0502040504020204" pitchFamily="34" charset="0"/>
                <a:ea typeface="Noto Sans" panose="020B0502040504020204" pitchFamily="34" charset="0"/>
                <a:cs typeface="Noto Sans" panose="020B0502040504020204" pitchFamily="34" charset="0"/>
              </a:rPr>
              <a:t>glikol</a:t>
            </a:r>
            <a:r>
              <a:rPr lang="hr-HR" sz="1200" dirty="0">
                <a:latin typeface="Noto Sans" panose="020B0502040504020204" pitchFamily="34" charset="0"/>
                <a:ea typeface="Noto Sans" panose="020B0502040504020204" pitchFamily="34" charset="0"/>
                <a:cs typeface="Noto Sans" panose="020B0502040504020204" pitchFamily="34" charset="0"/>
              </a:rPr>
              <a:t>, antifriz) i mogu se koristiti kod vanjskih temperatura ispod 0 ºC. </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sp>
        <p:nvSpPr>
          <p:cNvPr id="5" name="TekstniOkvir 4">
            <a:extLst>
              <a:ext uri="{FF2B5EF4-FFF2-40B4-BE49-F238E27FC236}">
                <a16:creationId xmlns:a16="http://schemas.microsoft.com/office/drawing/2014/main" id="{E063EE80-0C75-9289-D5B4-C8B7C01C2DD1}"/>
              </a:ext>
            </a:extLst>
          </p:cNvPr>
          <p:cNvSpPr txBox="1"/>
          <p:nvPr/>
        </p:nvSpPr>
        <p:spPr>
          <a:xfrm>
            <a:off x="807547" y="3657600"/>
            <a:ext cx="8482264" cy="3231654"/>
          </a:xfrm>
          <a:prstGeom prst="rect">
            <a:avLst/>
          </a:prstGeom>
          <a:noFill/>
        </p:spPr>
        <p:txBody>
          <a:bodyPr wrap="square" rtlCol="0">
            <a:spAutoFit/>
          </a:bodyPr>
          <a:lstStyle/>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Sunčevi nekoncentrirani kolektori – mali kućansku sustavi – energija za grijanje sunčevi nekoncentrirani kolektori se najčešće pojavljuju u obliku pločastih sunčevih kolektora. Koriste se uglavnom u sustavima grijanja i pripreme potrošne tople vode. Radni medij pretvornika može dostići temperaturu od oko 200 °C.</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Sunčevi kolektori bez ostakljenja – „uradi sam“ sustavi za vanjske tuševe koji građani koriste najčešće u vikendicama; pogotovo na moru </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Pločasti sunčev kolektor – sustav koji se preporučuje za Hrvatsku – sustav u kojem kroz kolektore prolazi mješavina sa sredstvom protiv smrzavanja i pomoću izmjenjivača topline predaje energiju vodi unutar spremnika (270-470 eura)</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Vakuumski sunčev kolektor – nije pogodno za hrvatsko područje – sustav se pregrijava</a:t>
            </a:r>
          </a:p>
          <a:p>
            <a:pPr marL="171450" indent="-171450" algn="l">
              <a:buFont typeface="Arial" panose="020B0604020202020204" pitchFamily="34" charset="0"/>
              <a:buChar char="•"/>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Za potrebe jednog kućanstva dostatan je manji sunčev toplovodni sustav, koji se sastoji od 2 do 4 m2 površine kolektora i spremnika za vodu od oko 200 do 300 litara. Međutim, isplati se ugraditi i veći sustav od npr. 10 do 12 m2 površine kolektora sa spremnikom od 750 do 1000 litara. </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6" name="Picture 11" descr="A black and orange logo&#10;&#10;Description automatically generated">
            <a:extLst>
              <a:ext uri="{FF2B5EF4-FFF2-40B4-BE49-F238E27FC236}">
                <a16:creationId xmlns:a16="http://schemas.microsoft.com/office/drawing/2014/main" id="{77425E9A-370F-466C-918C-1ECCFC1D34CB}"/>
              </a:ext>
            </a:extLst>
          </p:cNvPr>
          <p:cNvPicPr>
            <a:picLocks noChangeAspect="1"/>
          </p:cNvPicPr>
          <p:nvPr/>
        </p:nvPicPr>
        <p:blipFill>
          <a:blip r:embed="rId2"/>
          <a:stretch>
            <a:fillRect/>
          </a:stretch>
        </p:blipFill>
        <p:spPr>
          <a:xfrm>
            <a:off x="304800" y="263159"/>
            <a:ext cx="1371600" cy="454653"/>
          </a:xfrm>
          <a:prstGeom prst="rect">
            <a:avLst/>
          </a:prstGeom>
        </p:spPr>
      </p:pic>
    </p:spTree>
    <p:extLst>
      <p:ext uri="{BB962C8B-B14F-4D97-AF65-F5344CB8AC3E}">
        <p14:creationId xmlns:p14="http://schemas.microsoft.com/office/powerpoint/2010/main" val="1550942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F1A4CD36-97C5-23EA-E7C2-CF812CAD3B29}"/>
              </a:ext>
            </a:extLst>
          </p:cNvPr>
          <p:cNvSpPr txBox="1"/>
          <p:nvPr/>
        </p:nvSpPr>
        <p:spPr>
          <a:xfrm>
            <a:off x="3733800" y="631543"/>
            <a:ext cx="3419547" cy="307777"/>
          </a:xfrm>
          <a:prstGeom prst="rect">
            <a:avLst/>
          </a:prstGeom>
          <a:noFill/>
        </p:spPr>
        <p:txBody>
          <a:bodyPr wrap="square" rtlCol="0">
            <a:spAutoFit/>
          </a:bodyPr>
          <a:lstStyle/>
          <a:p>
            <a:pPr algn="l"/>
            <a:r>
              <a:rPr lang="hr-HR"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GRIJANJE NA BIOMASU</a:t>
            </a:r>
            <a:endParaRPr lang="sr-Latn-RS"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 name="TekstniOkvir 2">
            <a:extLst>
              <a:ext uri="{FF2B5EF4-FFF2-40B4-BE49-F238E27FC236}">
                <a16:creationId xmlns:a16="http://schemas.microsoft.com/office/drawing/2014/main" id="{93ACFBDB-F944-B9C7-1555-1D20A1A21717}"/>
              </a:ext>
            </a:extLst>
          </p:cNvPr>
          <p:cNvSpPr txBox="1"/>
          <p:nvPr/>
        </p:nvSpPr>
        <p:spPr>
          <a:xfrm>
            <a:off x="937602" y="1611053"/>
            <a:ext cx="8154834" cy="276999"/>
          </a:xfrm>
          <a:prstGeom prst="rect">
            <a:avLst/>
          </a:prstGeom>
          <a:noFill/>
        </p:spPr>
        <p:txBody>
          <a:bodyPr wrap="square" rtlCol="0">
            <a:spAutoFit/>
          </a:bodyPr>
          <a:lstStyle/>
          <a:p>
            <a:pPr algn="l"/>
            <a:endParaRPr lang="sr-Latn-RS" sz="1200" dirty="0">
              <a:latin typeface="Noto Sans" panose="020B0502040504020204" pitchFamily="34" charset="0"/>
            </a:endParaRPr>
          </a:p>
        </p:txBody>
      </p:sp>
      <p:sp>
        <p:nvSpPr>
          <p:cNvPr id="5" name="TekstniOkvir 4">
            <a:extLst>
              <a:ext uri="{FF2B5EF4-FFF2-40B4-BE49-F238E27FC236}">
                <a16:creationId xmlns:a16="http://schemas.microsoft.com/office/drawing/2014/main" id="{F1AEBD9A-653D-973F-4E5B-8E1143C75CF4}"/>
              </a:ext>
            </a:extLst>
          </p:cNvPr>
          <p:cNvSpPr txBox="1"/>
          <p:nvPr/>
        </p:nvSpPr>
        <p:spPr>
          <a:xfrm>
            <a:off x="838200" y="4191000"/>
            <a:ext cx="7828263" cy="1938992"/>
          </a:xfrm>
          <a:prstGeom prst="rect">
            <a:avLst/>
          </a:prstGeom>
          <a:noFill/>
        </p:spPr>
        <p:txBody>
          <a:bodyPr wrap="square" rtlCol="0">
            <a:spAutoFit/>
          </a:bodyPr>
          <a:lstStyle/>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DRVNI PELETI Obično se proizvode od piljevine, šumskog otpada i poljoprivrednih nusproizvoda. Idealno gorivo za one koji nemaju pristup ogrjevnom drvu i imaju manje prostora za skladištenje. Potpuno automatizirani sustav – potrebno je napuniti spremnik </a:t>
            </a:r>
            <a:r>
              <a:rPr lang="hr-HR" sz="1200" dirty="0" err="1">
                <a:latin typeface="Noto Sans" panose="020B0502040504020204" pitchFamily="34" charset="0"/>
                <a:ea typeface="Noto Sans" panose="020B0502040504020204" pitchFamily="34" charset="0"/>
                <a:cs typeface="Noto Sans" panose="020B0502040504020204" pitchFamily="34" charset="0"/>
              </a:rPr>
              <a:t>peleta</a:t>
            </a:r>
            <a:r>
              <a:rPr lang="hr-HR" sz="1200" dirty="0">
                <a:latin typeface="Noto Sans" panose="020B0502040504020204" pitchFamily="34" charset="0"/>
                <a:ea typeface="Noto Sans" panose="020B0502040504020204" pitchFamily="34" charset="0"/>
                <a:cs typeface="Noto Sans" panose="020B0502040504020204" pitchFamily="34" charset="0"/>
              </a:rPr>
              <a:t> i jednom u dva tjedna očistiti ložište. Zahtijeva ugradnju posebnih peći koje sagorijevaju isključivo </a:t>
            </a:r>
            <a:r>
              <a:rPr lang="hr-HR" sz="1200" dirty="0" err="1">
                <a:latin typeface="Noto Sans" panose="020B0502040504020204" pitchFamily="34" charset="0"/>
                <a:ea typeface="Noto Sans" panose="020B0502040504020204" pitchFamily="34" charset="0"/>
                <a:cs typeface="Noto Sans" panose="020B0502040504020204" pitchFamily="34" charset="0"/>
              </a:rPr>
              <a:t>pelete</a:t>
            </a:r>
            <a:r>
              <a:rPr lang="hr-HR" sz="1200" dirty="0">
                <a:latin typeface="Noto Sans" panose="020B0502040504020204" pitchFamily="34" charset="0"/>
                <a:ea typeface="Noto Sans" panose="020B0502040504020204" pitchFamily="34" charset="0"/>
                <a:cs typeface="Noto Sans" panose="020B0502040504020204" pitchFamily="34" charset="0"/>
              </a:rPr>
              <a:t>.</a:t>
            </a:r>
          </a:p>
          <a:p>
            <a:pPr marL="171450" indent="-171450" algn="l">
              <a:buFont typeface="Arial" panose="020B0604020202020204" pitchFamily="34" charset="0"/>
              <a:buChar char="•"/>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DRVNA SJEČKA Jeftinije gorivo od </a:t>
            </a:r>
            <a:r>
              <a:rPr lang="hr-HR" sz="1200" dirty="0" err="1">
                <a:latin typeface="Noto Sans" panose="020B0502040504020204" pitchFamily="34" charset="0"/>
                <a:ea typeface="Noto Sans" panose="020B0502040504020204" pitchFamily="34" charset="0"/>
                <a:cs typeface="Noto Sans" panose="020B0502040504020204" pitchFamily="34" charset="0"/>
              </a:rPr>
              <a:t>peleta</a:t>
            </a:r>
            <a:r>
              <a:rPr lang="hr-HR" sz="1200" dirty="0">
                <a:latin typeface="Noto Sans" panose="020B0502040504020204" pitchFamily="34" charset="0"/>
                <a:ea typeface="Noto Sans" panose="020B0502040504020204" pitchFamily="34" charset="0"/>
                <a:cs typeface="Noto Sans" panose="020B0502040504020204" pitchFamily="34" charset="0"/>
              </a:rPr>
              <a:t>, ali zahtijeva veće prostore za skladištenje. Idealno gorivo za one koji imaju redovit pristup ogrjevnom drvu i objektima za pretvorbu u sječku. </a:t>
            </a:r>
          </a:p>
          <a:p>
            <a:pPr marL="171450" indent="-171450" algn="l">
              <a:buFont typeface="Arial" panose="020B0604020202020204" pitchFamily="34" charset="0"/>
              <a:buChar char="•"/>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CJEPANICE Idealno gorivo za one koji imaju redovit pristup ogrjevnom drvu i skladišnom prostoru. Niži kapitalni troškovi od kotlova na </a:t>
            </a:r>
            <a:r>
              <a:rPr lang="hr-HR" sz="1200" dirty="0" err="1">
                <a:latin typeface="Noto Sans" panose="020B0502040504020204" pitchFamily="34" charset="0"/>
                <a:ea typeface="Noto Sans" panose="020B0502040504020204" pitchFamily="34" charset="0"/>
                <a:cs typeface="Noto Sans" panose="020B0502040504020204" pitchFamily="34" charset="0"/>
              </a:rPr>
              <a:t>pelete</a:t>
            </a:r>
            <a:r>
              <a:rPr lang="hr-HR" sz="1200" dirty="0">
                <a:latin typeface="Noto Sans" panose="020B0502040504020204" pitchFamily="34" charset="0"/>
                <a:ea typeface="Noto Sans" panose="020B0502040504020204" pitchFamily="34" charset="0"/>
                <a:cs typeface="Noto Sans" panose="020B0502040504020204" pitchFamily="34" charset="0"/>
              </a:rPr>
              <a:t> ili drvnu sječku. Kotlovi na cjepanice zahtijevaju ručno punjenje.</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sp>
        <p:nvSpPr>
          <p:cNvPr id="6" name="TekstniOkvir 5">
            <a:extLst>
              <a:ext uri="{FF2B5EF4-FFF2-40B4-BE49-F238E27FC236}">
                <a16:creationId xmlns:a16="http://schemas.microsoft.com/office/drawing/2014/main" id="{A4C6E3D3-1488-A0DF-2606-CC98E4BAB114}"/>
              </a:ext>
            </a:extLst>
          </p:cNvPr>
          <p:cNvSpPr txBox="1"/>
          <p:nvPr/>
        </p:nvSpPr>
        <p:spPr>
          <a:xfrm>
            <a:off x="863838" y="1611053"/>
            <a:ext cx="8025924" cy="1754326"/>
          </a:xfrm>
          <a:prstGeom prst="rect">
            <a:avLst/>
          </a:prstGeom>
          <a:noFill/>
        </p:spPr>
        <p:txBody>
          <a:bodyPr wrap="square" rtlCol="0">
            <a:spAutoFit/>
          </a:bodyPr>
          <a:lstStyle/>
          <a:p>
            <a:pPr algn="l"/>
            <a:r>
              <a:rPr lang="hr-HR" sz="1200" dirty="0">
                <a:latin typeface="Noto Sans" panose="020B0502040504020204" pitchFamily="34" charset="0"/>
                <a:ea typeface="Noto Sans" panose="020B0502040504020204" pitchFamily="34" charset="0"/>
                <a:cs typeface="Noto Sans" panose="020B0502040504020204" pitchFamily="34" charset="0"/>
              </a:rPr>
              <a:t>U osnovi</a:t>
            </a:r>
            <a:r>
              <a:rPr lang="hr-HR" sz="1200" b="1" dirty="0">
                <a:latin typeface="Noto Sans" panose="020B0502040504020204" pitchFamily="34" charset="0"/>
                <a:ea typeface="Noto Sans" panose="020B0502040504020204" pitchFamily="34" charset="0"/>
                <a:cs typeface="Noto Sans" panose="020B0502040504020204" pitchFamily="34" charset="0"/>
              </a:rPr>
              <a:t>, biomasa je sunčeva energija pohranjena u organskoj tvari</a:t>
            </a:r>
            <a:r>
              <a:rPr lang="hr-HR" sz="1200" dirty="0">
                <a:latin typeface="Noto Sans" panose="020B0502040504020204" pitchFamily="34" charset="0"/>
                <a:ea typeface="Noto Sans" panose="020B0502040504020204" pitchFamily="34" charset="0"/>
                <a:cs typeface="Noto Sans" panose="020B0502040504020204" pitchFamily="34" charset="0"/>
              </a:rPr>
              <a:t>. Prirodno raste i obnavlja se, što grijanje na biomasu čini obnovljivim izvorom energije, sve dok se šume koriste na održiv način. </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Biomasa općenito se može podijeliti na: </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drvna biomasa (ostaci iz šumarstva, otpadno drvo) </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drvna uzgojena biomasa (brzorastuće drveće) </a:t>
            </a:r>
          </a:p>
          <a:p>
            <a:pPr marL="171450" indent="-171450" algn="l">
              <a:buFont typeface="Arial" panose="020B0604020202020204" pitchFamily="34" charset="0"/>
              <a:buChar char="•"/>
            </a:pPr>
            <a:r>
              <a:rPr lang="hr-HR" sz="1200" dirty="0" err="1">
                <a:latin typeface="Noto Sans" panose="020B0502040504020204" pitchFamily="34" charset="0"/>
                <a:ea typeface="Noto Sans" panose="020B0502040504020204" pitchFamily="34" charset="0"/>
                <a:cs typeface="Noto Sans" panose="020B0502040504020204" pitchFamily="34" charset="0"/>
              </a:rPr>
              <a:t>nedrvna</a:t>
            </a:r>
            <a:r>
              <a:rPr lang="hr-HR" sz="1200" dirty="0">
                <a:latin typeface="Noto Sans" panose="020B0502040504020204" pitchFamily="34" charset="0"/>
                <a:ea typeface="Noto Sans" panose="020B0502040504020204" pitchFamily="34" charset="0"/>
                <a:cs typeface="Noto Sans" panose="020B0502040504020204" pitchFamily="34" charset="0"/>
              </a:rPr>
              <a:t> uzgojena biomasa (brzorastuće alge i trave) </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ostaci i otpaci iz poljoprivrede </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životinjski otpad i ostaci</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7" name="Picture 11" descr="A black and orange logo&#10;&#10;Description automatically generated">
            <a:extLst>
              <a:ext uri="{FF2B5EF4-FFF2-40B4-BE49-F238E27FC236}">
                <a16:creationId xmlns:a16="http://schemas.microsoft.com/office/drawing/2014/main" id="{AA777A6E-DD83-447B-8EEA-E749AB4BABA6}"/>
              </a:ext>
            </a:extLst>
          </p:cNvPr>
          <p:cNvPicPr>
            <a:picLocks noChangeAspect="1"/>
          </p:cNvPicPr>
          <p:nvPr/>
        </p:nvPicPr>
        <p:blipFill>
          <a:blip r:embed="rId2"/>
          <a:stretch>
            <a:fillRect/>
          </a:stretch>
        </p:blipFill>
        <p:spPr>
          <a:xfrm>
            <a:off x="304800" y="263159"/>
            <a:ext cx="1371600" cy="454653"/>
          </a:xfrm>
          <a:prstGeom prst="rect">
            <a:avLst/>
          </a:prstGeom>
        </p:spPr>
      </p:pic>
    </p:spTree>
    <p:extLst>
      <p:ext uri="{BB962C8B-B14F-4D97-AF65-F5344CB8AC3E}">
        <p14:creationId xmlns:p14="http://schemas.microsoft.com/office/powerpoint/2010/main" val="1261737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a:extLst>
              <a:ext uri="{FF2B5EF4-FFF2-40B4-BE49-F238E27FC236}">
                <a16:creationId xmlns:a16="http://schemas.microsoft.com/office/drawing/2014/main" id="{57375690-A684-D3C1-3891-BBB15A83A77C}"/>
              </a:ext>
            </a:extLst>
          </p:cNvPr>
          <p:cNvSpPr txBox="1"/>
          <p:nvPr/>
        </p:nvSpPr>
        <p:spPr>
          <a:xfrm>
            <a:off x="614183" y="940502"/>
            <a:ext cx="8779617" cy="1015663"/>
          </a:xfrm>
          <a:prstGeom prst="rect">
            <a:avLst/>
          </a:prstGeom>
          <a:noFill/>
        </p:spPr>
        <p:txBody>
          <a:bodyPr wrap="square" rtlCol="0">
            <a:spAutoFit/>
          </a:bodyPr>
          <a:lstStyle/>
          <a:p>
            <a:pPr algn="l"/>
            <a:r>
              <a:rPr lang="hr-HR" sz="1200" dirty="0">
                <a:latin typeface="Noto Sans" panose="020B0502040504020204" pitchFamily="34" charset="0"/>
                <a:ea typeface="Noto Sans" panose="020B0502040504020204" pitchFamily="34" charset="0"/>
                <a:cs typeface="Noto Sans" panose="020B0502040504020204" pitchFamily="34" charset="0"/>
              </a:rPr>
              <a:t>Moderne peći na drva imaju visoku učinkovitost i nizak utjecaj na okoliš.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Dijeljena cjepanica, duga do pola metra, s maksimalnim udjelom vlage od 25%, može se učinkovito koristiti u konvencionalnim kotlovima na cjepanice. Važno je, kako za okoliš, tako i za učinkovitost izgaranja, da drvo ima što manje vlage. Da bi drvo bilo pogodno za sagorijevanje, mora se sušiti na zraku najmanje godinu dana.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Raspon cijena za peć na drva (dobava i montaža) je od 2.600 € do 3.400 €. U prosjeku će izvođači naplatiti 3.000 €.</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sp>
        <p:nvSpPr>
          <p:cNvPr id="5" name="TekstniOkvir 4">
            <a:extLst>
              <a:ext uri="{FF2B5EF4-FFF2-40B4-BE49-F238E27FC236}">
                <a16:creationId xmlns:a16="http://schemas.microsoft.com/office/drawing/2014/main" id="{C73AE96B-2A83-FEBF-1BBF-66A70272C0CC}"/>
              </a:ext>
            </a:extLst>
          </p:cNvPr>
          <p:cNvSpPr txBox="1"/>
          <p:nvPr/>
        </p:nvSpPr>
        <p:spPr>
          <a:xfrm>
            <a:off x="614183" y="4247949"/>
            <a:ext cx="8525233" cy="830997"/>
          </a:xfrm>
          <a:prstGeom prst="rect">
            <a:avLst/>
          </a:prstGeom>
          <a:noFill/>
        </p:spPr>
        <p:txBody>
          <a:bodyPr wrap="square" rtlCol="0">
            <a:spAutoFit/>
          </a:bodyPr>
          <a:lstStyle/>
          <a:p>
            <a:pPr algn="l"/>
            <a:r>
              <a:rPr lang="hr-HR" sz="1200" dirty="0">
                <a:latin typeface="Noto Sans" panose="020B0502040504020204" pitchFamily="34" charset="0"/>
                <a:ea typeface="Noto Sans" panose="020B0502040504020204" pitchFamily="34" charset="0"/>
                <a:cs typeface="Noto Sans" panose="020B0502040504020204" pitchFamily="34" charset="0"/>
              </a:rPr>
              <a:t>Peći na </a:t>
            </a:r>
            <a:r>
              <a:rPr lang="hr-HR" sz="1200" dirty="0" err="1">
                <a:latin typeface="Noto Sans" panose="020B0502040504020204" pitchFamily="34" charset="0"/>
                <a:ea typeface="Noto Sans" panose="020B0502040504020204" pitchFamily="34" charset="0"/>
                <a:cs typeface="Noto Sans" panose="020B0502040504020204" pitchFamily="34" charset="0"/>
              </a:rPr>
              <a:t>pelete</a:t>
            </a:r>
            <a:r>
              <a:rPr lang="hr-HR" sz="1200" dirty="0">
                <a:latin typeface="Noto Sans" panose="020B0502040504020204" pitchFamily="34" charset="0"/>
                <a:ea typeface="Noto Sans" panose="020B0502040504020204" pitchFamily="34" charset="0"/>
                <a:cs typeface="Noto Sans" panose="020B0502040504020204" pitchFamily="34" charset="0"/>
              </a:rPr>
              <a:t> koriste održivi materijal za proizvodnju energije i manje su štetne za okoliš od peći na lož ulje. Novije peći na biomasu automatizirane su, što znači da same pune </a:t>
            </a:r>
            <a:r>
              <a:rPr lang="hr-HR" sz="1200" dirty="0" err="1">
                <a:latin typeface="Noto Sans" panose="020B0502040504020204" pitchFamily="34" charset="0"/>
                <a:ea typeface="Noto Sans" panose="020B0502040504020204" pitchFamily="34" charset="0"/>
                <a:cs typeface="Noto Sans" panose="020B0502040504020204" pitchFamily="34" charset="0"/>
              </a:rPr>
              <a:t>pelete</a:t>
            </a:r>
            <a:r>
              <a:rPr lang="hr-HR" sz="1200" dirty="0">
                <a:latin typeface="Noto Sans" panose="020B0502040504020204" pitchFamily="34" charset="0"/>
                <a:ea typeface="Noto Sans" panose="020B0502040504020204" pitchFamily="34" charset="0"/>
                <a:cs typeface="Noto Sans" panose="020B0502040504020204" pitchFamily="34" charset="0"/>
              </a:rPr>
              <a:t>, a spremnici pepela moraju se isprazniti vrlo rijetko (otprilike jednom u dva mjeseca). Cijena ovisi o kvaliteti peći, njezinoj veličini, emisiji, učinkovitosti i slično.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Prosječna cijena peći na </a:t>
            </a:r>
            <a:r>
              <a:rPr lang="hr-HR" sz="1200" dirty="0" err="1">
                <a:latin typeface="Noto Sans" panose="020B0502040504020204" pitchFamily="34" charset="0"/>
                <a:ea typeface="Noto Sans" panose="020B0502040504020204" pitchFamily="34" charset="0"/>
                <a:cs typeface="Noto Sans" panose="020B0502040504020204" pitchFamily="34" charset="0"/>
              </a:rPr>
              <a:t>pelete</a:t>
            </a:r>
            <a:r>
              <a:rPr lang="hr-HR" sz="1200" dirty="0">
                <a:latin typeface="Noto Sans" panose="020B0502040504020204" pitchFamily="34" charset="0"/>
                <a:ea typeface="Noto Sans" panose="020B0502040504020204" pitchFamily="34" charset="0"/>
                <a:cs typeface="Noto Sans" panose="020B0502040504020204" pitchFamily="34" charset="0"/>
              </a:rPr>
              <a:t> (dobava i montaža) je 4.600 €. Raspon cijena je između 4.000 € i 5.100 €.</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4" name="Slika 3" descr="Slika na kojoj se prikazuje vanjski, nebo, kontejner za otpad, tlo&#10;&#10;Opis je automatski generiran">
            <a:extLst>
              <a:ext uri="{FF2B5EF4-FFF2-40B4-BE49-F238E27FC236}">
                <a16:creationId xmlns:a16="http://schemas.microsoft.com/office/drawing/2014/main" id="{C8EDF121-A7AC-4D2E-B608-5AEBBBA83F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089" t="19899"/>
          <a:stretch/>
        </p:blipFill>
        <p:spPr>
          <a:xfrm>
            <a:off x="3417784" y="2064280"/>
            <a:ext cx="2289287" cy="1967439"/>
          </a:xfrm>
          <a:prstGeom prst="rect">
            <a:avLst/>
          </a:prstGeom>
        </p:spPr>
      </p:pic>
      <p:pic>
        <p:nvPicPr>
          <p:cNvPr id="7" name="Slika 6" descr="Slika na kojoj se prikazuje zid, u dvorani, pod, dizajn&#10;&#10;Opis je automatski generiran">
            <a:extLst>
              <a:ext uri="{FF2B5EF4-FFF2-40B4-BE49-F238E27FC236}">
                <a16:creationId xmlns:a16="http://schemas.microsoft.com/office/drawing/2014/main" id="{AB164820-E892-44CE-B189-B242D3AA0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5295176"/>
            <a:ext cx="2532071" cy="1689824"/>
          </a:xfrm>
          <a:prstGeom prst="rect">
            <a:avLst/>
          </a:prstGeom>
        </p:spPr>
      </p:pic>
      <p:pic>
        <p:nvPicPr>
          <p:cNvPr id="6" name="Picture 11" descr="A black and orange logo&#10;&#10;Description automatically generated">
            <a:extLst>
              <a:ext uri="{FF2B5EF4-FFF2-40B4-BE49-F238E27FC236}">
                <a16:creationId xmlns:a16="http://schemas.microsoft.com/office/drawing/2014/main" id="{4739FFCF-BE9B-46BD-BB33-00407D44F57F}"/>
              </a:ext>
            </a:extLst>
          </p:cNvPr>
          <p:cNvPicPr>
            <a:picLocks noChangeAspect="1"/>
          </p:cNvPicPr>
          <p:nvPr/>
        </p:nvPicPr>
        <p:blipFill>
          <a:blip r:embed="rId4"/>
          <a:stretch>
            <a:fillRect/>
          </a:stretch>
        </p:blipFill>
        <p:spPr>
          <a:xfrm>
            <a:off x="304800" y="263159"/>
            <a:ext cx="1371600" cy="454653"/>
          </a:xfrm>
          <a:prstGeom prst="rect">
            <a:avLst/>
          </a:prstGeom>
        </p:spPr>
      </p:pic>
    </p:spTree>
    <p:extLst>
      <p:ext uri="{BB962C8B-B14F-4D97-AF65-F5344CB8AC3E}">
        <p14:creationId xmlns:p14="http://schemas.microsoft.com/office/powerpoint/2010/main" val="356002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437659" y="5842677"/>
            <a:ext cx="2767301" cy="144783"/>
          </a:xfrm>
          <a:prstGeom prst="rect">
            <a:avLst/>
          </a:prstGeom>
        </p:spPr>
        <p:txBody>
          <a:bodyPr lIns="0" tIns="0" rIns="0" bIns="0" rtlCol="0" anchor="t">
            <a:spAutoFit/>
          </a:bodyPr>
          <a:lstStyle/>
          <a:p>
            <a:pPr algn="r">
              <a:lnSpc>
                <a:spcPts val="1195"/>
              </a:lnSpc>
            </a:pPr>
            <a:r>
              <a:rPr lang="en-US" sz="853">
                <a:solidFill>
                  <a:srgbClr val="FFFFFF"/>
                </a:solidFill>
                <a:latin typeface="Poppins Medium Bold"/>
              </a:rPr>
              <a:t>Title of the Report</a:t>
            </a:r>
            <a:r>
              <a:rPr lang="en-US" sz="853">
                <a:solidFill>
                  <a:srgbClr val="FFFFFF"/>
                </a:solidFill>
                <a:latin typeface="Poppins Medium"/>
              </a:rPr>
              <a:t> | Date of the Report</a:t>
            </a:r>
          </a:p>
        </p:txBody>
      </p:sp>
      <p:pic>
        <p:nvPicPr>
          <p:cNvPr id="9" name="Picture 8" descr="A map of europe with a green area&#10;&#10;Description automatically generated">
            <a:extLst>
              <a:ext uri="{FF2B5EF4-FFF2-40B4-BE49-F238E27FC236}">
                <a16:creationId xmlns:a16="http://schemas.microsoft.com/office/drawing/2014/main" id="{E3422D41-67ED-29DE-2102-5D3ADD115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641330"/>
            <a:ext cx="3667762" cy="4418132"/>
          </a:xfrm>
          <a:prstGeom prst="rect">
            <a:avLst/>
          </a:prstGeom>
        </p:spPr>
      </p:pic>
      <p:pic>
        <p:nvPicPr>
          <p:cNvPr id="10" name="Picture 9">
            <a:extLst>
              <a:ext uri="{FF2B5EF4-FFF2-40B4-BE49-F238E27FC236}">
                <a16:creationId xmlns:a16="http://schemas.microsoft.com/office/drawing/2014/main" id="{C359DF9B-51E1-529D-42F3-D97CF08A08BC}"/>
              </a:ext>
            </a:extLst>
          </p:cNvPr>
          <p:cNvPicPr>
            <a:picLocks noChangeAspect="1"/>
          </p:cNvPicPr>
          <p:nvPr/>
        </p:nvPicPr>
        <p:blipFill>
          <a:blip r:embed="rId4"/>
          <a:stretch>
            <a:fillRect/>
          </a:stretch>
        </p:blipFill>
        <p:spPr>
          <a:xfrm>
            <a:off x="6518987" y="396664"/>
            <a:ext cx="3209213" cy="673057"/>
          </a:xfrm>
          <a:prstGeom prst="rect">
            <a:avLst/>
          </a:prstGeom>
        </p:spPr>
      </p:pic>
      <p:pic>
        <p:nvPicPr>
          <p:cNvPr id="12" name="Picture 11" descr="A logo with leaves and a sun&#10;&#10;Description automatically generated">
            <a:extLst>
              <a:ext uri="{FF2B5EF4-FFF2-40B4-BE49-F238E27FC236}">
                <a16:creationId xmlns:a16="http://schemas.microsoft.com/office/drawing/2014/main" id="{809AB0D4-6627-3D37-6CBA-90B9F12558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446" y="2235200"/>
            <a:ext cx="1250066" cy="1125060"/>
          </a:xfrm>
          <a:prstGeom prst="rect">
            <a:avLst/>
          </a:prstGeom>
        </p:spPr>
      </p:pic>
      <p:pic>
        <p:nvPicPr>
          <p:cNvPr id="14" name="Picture 13" descr="A logo with a sun and a building&#10;&#10;Description automatically generated">
            <a:extLst>
              <a:ext uri="{FF2B5EF4-FFF2-40B4-BE49-F238E27FC236}">
                <a16:creationId xmlns:a16="http://schemas.microsoft.com/office/drawing/2014/main" id="{FD54B9F0-691C-1C4F-DADD-AFC25403C9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484" y="3571722"/>
            <a:ext cx="1051991" cy="984517"/>
          </a:xfrm>
          <a:prstGeom prst="rect">
            <a:avLst/>
          </a:prstGeom>
        </p:spPr>
      </p:pic>
      <p:pic>
        <p:nvPicPr>
          <p:cNvPr id="16" name="Picture 15" descr="A logo with a tree and text&#10;&#10;Description automatically generated">
            <a:extLst>
              <a:ext uri="{FF2B5EF4-FFF2-40B4-BE49-F238E27FC236}">
                <a16:creationId xmlns:a16="http://schemas.microsoft.com/office/drawing/2014/main" id="{5857B658-73E7-195A-B497-89FDF720DE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 y="4890755"/>
            <a:ext cx="1580044" cy="940502"/>
          </a:xfrm>
          <a:prstGeom prst="rect">
            <a:avLst/>
          </a:prstGeom>
        </p:spPr>
      </p:pic>
      <p:sp>
        <p:nvSpPr>
          <p:cNvPr id="24" name="Action Button: Go Home 23">
            <a:hlinkClick r:id="" action="ppaction://hlinkshowjump?jump=firstslide" highlightClick="1"/>
            <a:extLst>
              <a:ext uri="{FF2B5EF4-FFF2-40B4-BE49-F238E27FC236}">
                <a16:creationId xmlns:a16="http://schemas.microsoft.com/office/drawing/2014/main" id="{13BF28BF-5E42-D44D-F12D-90FC1D91D79C}"/>
              </a:ext>
            </a:extLst>
          </p:cNvPr>
          <p:cNvSpPr/>
          <p:nvPr/>
        </p:nvSpPr>
        <p:spPr>
          <a:xfrm>
            <a:off x="4953000" y="4724400"/>
            <a:ext cx="121920" cy="88368"/>
          </a:xfrm>
          <a:prstGeom prst="actionButtonHo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sz="960" dirty="0">
              <a:highlight>
                <a:srgbClr val="F45F2D"/>
              </a:highlight>
              <a:latin typeface="Noto Sans" panose="020B0502040504020204" pitchFamily="34" charset="0"/>
            </a:endParaRPr>
          </a:p>
        </p:txBody>
      </p:sp>
      <p:sp>
        <p:nvSpPr>
          <p:cNvPr id="26" name="TextBox 25">
            <a:extLst>
              <a:ext uri="{FF2B5EF4-FFF2-40B4-BE49-F238E27FC236}">
                <a16:creationId xmlns:a16="http://schemas.microsoft.com/office/drawing/2014/main" id="{8B1F50DC-1375-7555-AAB0-BF83F671C7EF}"/>
              </a:ext>
            </a:extLst>
          </p:cNvPr>
          <p:cNvSpPr txBox="1"/>
          <p:nvPr/>
        </p:nvSpPr>
        <p:spPr>
          <a:xfrm>
            <a:off x="6466347" y="2153920"/>
            <a:ext cx="3209213" cy="3495380"/>
          </a:xfrm>
          <a:prstGeom prst="rect">
            <a:avLst/>
          </a:prstGeom>
          <a:noFill/>
        </p:spPr>
        <p:txBody>
          <a:bodyPr wrap="square" lIns="48768" tIns="24384" rIns="48768" bIns="24384" rtlCol="0" anchor="t">
            <a:spAutoFit/>
          </a:bodyPr>
          <a:lstStyle/>
          <a:p>
            <a:r>
              <a:rPr lang="hr-HR" sz="1493" dirty="0">
                <a:solidFill>
                  <a:srgbClr val="4C494A"/>
                </a:solidFill>
                <a:latin typeface="Noto Sans" panose="020B0502040504020204" pitchFamily="34" charset="0"/>
                <a:ea typeface="Noto Sans" panose="020B0502040504020204" pitchFamily="34" charset="0"/>
                <a:cs typeface="Noto Sans" panose="020B0502040504020204" pitchFamily="34" charset="0"/>
              </a:rPr>
              <a:t>Partneri:</a:t>
            </a:r>
          </a:p>
          <a:p>
            <a:endParaRPr lang="hr-HR" sz="1493" dirty="0">
              <a:latin typeface="Noto Sans" panose="020B0502040504020204" pitchFamily="34" charset="0"/>
              <a:ea typeface="Noto Sans" panose="020B0502040504020204" pitchFamily="34" charset="0"/>
              <a:cs typeface="Noto Sans" panose="020B0502040504020204" pitchFamily="34" charset="0"/>
            </a:endParaRPr>
          </a:p>
          <a:p>
            <a:pPr algn="ctr"/>
            <a:r>
              <a:rPr lang="hr-HR" sz="1493" dirty="0">
                <a:solidFill>
                  <a:srgbClr val="F45F2C"/>
                </a:solidFill>
                <a:latin typeface="Noto Sans" panose="020B0502040504020204" pitchFamily="34" charset="0"/>
                <a:ea typeface="Noto Sans" panose="020B0502040504020204" pitchFamily="34" charset="0"/>
                <a:cs typeface="Noto Sans" panose="020B0502040504020204" pitchFamily="34" charset="0"/>
              </a:rPr>
              <a:t>1. Društvo za oblikovanje održivog razvoja (DOOR)</a:t>
            </a:r>
          </a:p>
          <a:p>
            <a:pPr algn="ctr"/>
            <a:r>
              <a:rPr lang="hr-HR" sz="1493" dirty="0">
                <a:solidFill>
                  <a:srgbClr val="F45F2C"/>
                </a:solidFill>
                <a:latin typeface="Noto Sans" panose="020B0502040504020204" pitchFamily="34" charset="0"/>
                <a:ea typeface="Noto Sans" panose="020B0502040504020204" pitchFamily="34" charset="0"/>
                <a:cs typeface="Noto Sans" panose="020B0502040504020204" pitchFamily="34" charset="0"/>
              </a:rPr>
              <a:t>Slavka Batušića 7, </a:t>
            </a:r>
          </a:p>
          <a:p>
            <a:pPr algn="ctr"/>
            <a:r>
              <a:rPr lang="hr-HR" sz="1493" dirty="0">
                <a:solidFill>
                  <a:srgbClr val="F45F2C"/>
                </a:solidFill>
                <a:latin typeface="Noto Sans" panose="020B0502040504020204" pitchFamily="34" charset="0"/>
                <a:ea typeface="Noto Sans" panose="020B0502040504020204" pitchFamily="34" charset="0"/>
                <a:cs typeface="Noto Sans" panose="020B0502040504020204" pitchFamily="34" charset="0"/>
              </a:rPr>
              <a:t>10000 Zagreb</a:t>
            </a:r>
          </a:p>
          <a:p>
            <a:pPr algn="ctr"/>
            <a:endParaRPr lang="hr-HR" sz="1493" dirty="0">
              <a:solidFill>
                <a:srgbClr val="F45F2C"/>
              </a:solidFill>
              <a:latin typeface="Noto Sans" panose="020B0502040504020204" pitchFamily="34" charset="0"/>
              <a:ea typeface="Noto Sans" panose="020B0502040504020204" pitchFamily="34" charset="0"/>
              <a:cs typeface="Noto Sans" panose="020B0502040504020204" pitchFamily="34" charset="0"/>
            </a:endParaRPr>
          </a:p>
          <a:p>
            <a:pPr algn="ctr"/>
            <a:r>
              <a:rPr lang="hr-HR" sz="1493" dirty="0">
                <a:solidFill>
                  <a:srgbClr val="F45F2C"/>
                </a:solidFill>
                <a:latin typeface="Noto Sans" panose="020B0502040504020204" pitchFamily="34" charset="0"/>
                <a:ea typeface="Noto Sans" panose="020B0502040504020204" pitchFamily="34" charset="0"/>
                <a:cs typeface="Noto Sans" panose="020B0502040504020204" pitchFamily="34" charset="0"/>
              </a:rPr>
              <a:t>2. KLIK, Energetska zadruga Ulica Franje Tuđmana 20, </a:t>
            </a:r>
          </a:p>
          <a:p>
            <a:pPr algn="ctr"/>
            <a:r>
              <a:rPr lang="hr-HR" sz="1493" dirty="0">
                <a:solidFill>
                  <a:srgbClr val="F45F2C"/>
                </a:solidFill>
                <a:latin typeface="Noto Sans" panose="020B0502040504020204" pitchFamily="34" charset="0"/>
                <a:ea typeface="Noto Sans" panose="020B0502040504020204" pitchFamily="34" charset="0"/>
                <a:cs typeface="Noto Sans" panose="020B0502040504020204" pitchFamily="34" charset="0"/>
              </a:rPr>
              <a:t>48260 Križevci</a:t>
            </a:r>
          </a:p>
          <a:p>
            <a:pPr algn="ctr"/>
            <a:endParaRPr lang="hr-HR" sz="1493" dirty="0">
              <a:solidFill>
                <a:srgbClr val="F45F2C"/>
              </a:solidFill>
              <a:latin typeface="Noto Sans" panose="020B0502040504020204" pitchFamily="34" charset="0"/>
              <a:ea typeface="Noto Sans" panose="020B0502040504020204" pitchFamily="34" charset="0"/>
              <a:cs typeface="Noto Sans" panose="020B0502040504020204" pitchFamily="34" charset="0"/>
            </a:endParaRPr>
          </a:p>
          <a:p>
            <a:pPr algn="ctr"/>
            <a:r>
              <a:rPr lang="hr-HR" sz="1493" dirty="0">
                <a:solidFill>
                  <a:srgbClr val="F45F2C"/>
                </a:solidFill>
                <a:latin typeface="Noto Sans" panose="020B0502040504020204" pitchFamily="34" charset="0"/>
                <a:ea typeface="Noto Sans" panose="020B0502040504020204" pitchFamily="34" charset="0"/>
                <a:cs typeface="Noto Sans" panose="020B0502040504020204" pitchFamily="34" charset="0"/>
              </a:rPr>
              <a:t>3. Hrvatski savjet za zelenu gradnju (CGBC)</a:t>
            </a:r>
          </a:p>
          <a:p>
            <a:pPr algn="ctr"/>
            <a:r>
              <a:rPr lang="hr-HR" sz="1493" dirty="0">
                <a:solidFill>
                  <a:srgbClr val="F45F2C"/>
                </a:solidFill>
                <a:latin typeface="Noto Sans"/>
                <a:ea typeface="Noto Sans"/>
                <a:cs typeface="Noto Sans"/>
              </a:rPr>
              <a:t>Ulica grada Vukovara 274, </a:t>
            </a:r>
            <a:endParaRPr lang="hr-HR" sz="1493" dirty="0">
              <a:solidFill>
                <a:srgbClr val="F45F2C"/>
              </a:solidFill>
              <a:latin typeface="Noto Sans" panose="020B0502040504020204" pitchFamily="34" charset="0"/>
              <a:ea typeface="Noto Sans" panose="020B0502040504020204" pitchFamily="34" charset="0"/>
              <a:cs typeface="Noto Sans" panose="020B0502040504020204" pitchFamily="34" charset="0"/>
            </a:endParaRPr>
          </a:p>
          <a:p>
            <a:pPr algn="ctr"/>
            <a:r>
              <a:rPr lang="hr-HR" sz="1493" dirty="0">
                <a:solidFill>
                  <a:srgbClr val="F45F2C"/>
                </a:solidFill>
                <a:latin typeface="Noto Sans" panose="020B0502040504020204" pitchFamily="34" charset="0"/>
                <a:ea typeface="Noto Sans" panose="020B0502040504020204" pitchFamily="34" charset="0"/>
                <a:cs typeface="Noto Sans" panose="020B0502040504020204" pitchFamily="34" charset="0"/>
              </a:rPr>
              <a:t>10 000 Zagreb</a:t>
            </a:r>
          </a:p>
        </p:txBody>
      </p:sp>
      <p:pic>
        <p:nvPicPr>
          <p:cNvPr id="3" name="Picture 2" descr="A black and orange logo&#10;&#10;Description automatically generated">
            <a:extLst>
              <a:ext uri="{FF2B5EF4-FFF2-40B4-BE49-F238E27FC236}">
                <a16:creationId xmlns:a16="http://schemas.microsoft.com/office/drawing/2014/main" id="{025DD2AF-FC58-7252-E1C1-69245C44FD6C}"/>
              </a:ext>
            </a:extLst>
          </p:cNvPr>
          <p:cNvPicPr>
            <a:picLocks noChangeAspect="1"/>
          </p:cNvPicPr>
          <p:nvPr/>
        </p:nvPicPr>
        <p:blipFill>
          <a:blip r:embed="rId8"/>
          <a:stretch>
            <a:fillRect/>
          </a:stretch>
        </p:blipFill>
        <p:spPr>
          <a:xfrm>
            <a:off x="381000" y="269257"/>
            <a:ext cx="2415230" cy="800464"/>
          </a:xfrm>
          <a:prstGeom prst="rect">
            <a:avLst/>
          </a:prstGeom>
        </p:spPr>
      </p:pic>
    </p:spTree>
    <p:extLst>
      <p:ext uri="{BB962C8B-B14F-4D97-AF65-F5344CB8AC3E}">
        <p14:creationId xmlns:p14="http://schemas.microsoft.com/office/powerpoint/2010/main" val="60830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B825B8C4-2065-8587-B88F-694289762780}"/>
              </a:ext>
            </a:extLst>
          </p:cNvPr>
          <p:cNvSpPr txBox="1"/>
          <p:nvPr/>
        </p:nvSpPr>
        <p:spPr>
          <a:xfrm>
            <a:off x="3885340" y="396182"/>
            <a:ext cx="1828800" cy="307777"/>
          </a:xfrm>
          <a:prstGeom prst="rect">
            <a:avLst/>
          </a:prstGeom>
          <a:noFill/>
        </p:spPr>
        <p:txBody>
          <a:bodyPr wrap="square" rtlCol="0">
            <a:spAutoFit/>
          </a:bodyPr>
          <a:lstStyle/>
          <a:p>
            <a:pPr algn="l"/>
            <a:r>
              <a:rPr lang="hr-HR"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DIZALICE TOPLINE</a:t>
            </a:r>
            <a:endParaRPr lang="sr-Latn-RS"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4" name="TekstniOkvir 3">
            <a:extLst>
              <a:ext uri="{FF2B5EF4-FFF2-40B4-BE49-F238E27FC236}">
                <a16:creationId xmlns:a16="http://schemas.microsoft.com/office/drawing/2014/main" id="{3992798E-6806-5AEA-FD96-1FE5BE2330CC}"/>
              </a:ext>
            </a:extLst>
          </p:cNvPr>
          <p:cNvSpPr txBox="1"/>
          <p:nvPr/>
        </p:nvSpPr>
        <p:spPr>
          <a:xfrm>
            <a:off x="916402" y="1000486"/>
            <a:ext cx="8390883" cy="1754326"/>
          </a:xfrm>
          <a:prstGeom prst="rect">
            <a:avLst/>
          </a:prstGeom>
          <a:noFill/>
        </p:spPr>
        <p:txBody>
          <a:bodyPr wrap="square" rtlCol="0">
            <a:spAutoFit/>
          </a:bodyPr>
          <a:lstStyle/>
          <a:p>
            <a:pPr algn="l" fontAlgn="base"/>
            <a:r>
              <a:rPr lang="hr-HR" sz="1200" b="0" i="0" dirty="0">
                <a:effectLst/>
                <a:latin typeface="Noto Sans" panose="020B0502040504020204" pitchFamily="34" charset="0"/>
                <a:ea typeface="Noto Sans" panose="020B0502040504020204" pitchFamily="34" charset="0"/>
                <a:cs typeface="Noto Sans" panose="020B0502040504020204" pitchFamily="34" charset="0"/>
              </a:rPr>
              <a:t>Vanjska jedinica dizalice topline uzima toplinu iz vanjskog zraka/vode/tla i njenu temperaturu podiže do one temperature koja je potrebna za grijanje prostora ili za grijanje potrošne tople vode. Kada temperatura dosegne željenu razinu šalje se dalje, a cijeli se ciklus ponavlja koliko god je potrebno da se postigne željena temperatura u prostoru ili u potrošnoj toploj vodi. Kada temperatura dosegne željenu razinu, prenosi se dalje radnim medijem do unutarnje jedinice preko koje se onda zagrijava prostor.</a:t>
            </a:r>
          </a:p>
          <a:p>
            <a:pPr algn="l" fontAlgn="base"/>
            <a:endParaRPr lang="hr-HR" sz="1200" b="0" i="0" dirty="0">
              <a:effectLst/>
              <a:latin typeface="Noto Sans" panose="020B0502040504020204" pitchFamily="34" charset="0"/>
              <a:ea typeface="Noto Sans" panose="020B0502040504020204" pitchFamily="34" charset="0"/>
              <a:cs typeface="Noto Sans" panose="020B0502040504020204" pitchFamily="34" charset="0"/>
            </a:endParaRPr>
          </a:p>
          <a:p>
            <a:pPr algn="l"/>
            <a:r>
              <a:rPr lang="hr-HR" sz="1200" b="1" dirty="0">
                <a:latin typeface="Noto Sans" panose="020B0502040504020204" pitchFamily="34" charset="0"/>
                <a:ea typeface="Noto Sans" panose="020B0502040504020204" pitchFamily="34" charset="0"/>
                <a:cs typeface="Noto Sans" panose="020B0502040504020204" pitchFamily="34" charset="0"/>
              </a:rPr>
              <a:t>Dizalice topline se prvenstveno koriste u sustavima </a:t>
            </a:r>
            <a:r>
              <a:rPr lang="hr-HR" sz="1200" b="1" dirty="0" err="1">
                <a:latin typeface="Noto Sans" panose="020B0502040504020204" pitchFamily="34" charset="0"/>
                <a:ea typeface="Noto Sans" panose="020B0502040504020204" pitchFamily="34" charset="0"/>
                <a:cs typeface="Noto Sans" panose="020B0502040504020204" pitchFamily="34" charset="0"/>
              </a:rPr>
              <a:t>niskotemperaturnog</a:t>
            </a:r>
            <a:r>
              <a:rPr lang="hr-HR" sz="1200" b="1" dirty="0">
                <a:latin typeface="Noto Sans" panose="020B0502040504020204" pitchFamily="34" charset="0"/>
                <a:ea typeface="Noto Sans" panose="020B0502040504020204" pitchFamily="34" charset="0"/>
                <a:cs typeface="Noto Sans" panose="020B0502040504020204" pitchFamily="34" charset="0"/>
              </a:rPr>
              <a:t> grijanja prostora i pripremi potrošne tople vode </a:t>
            </a:r>
            <a:r>
              <a:rPr lang="hr-HR" sz="1200" dirty="0">
                <a:latin typeface="Noto Sans" panose="020B0502040504020204" pitchFamily="34" charset="0"/>
                <a:ea typeface="Noto Sans" panose="020B0502040504020204" pitchFamily="34" charset="0"/>
                <a:cs typeface="Noto Sans" panose="020B0502040504020204" pitchFamily="34" charset="0"/>
              </a:rPr>
              <a:t>(PTV). Međutim postoje i reverzibilne dizalice topline koje se mogu koristiti i za grijanje i za hlađenje prostora.</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sp>
        <p:nvSpPr>
          <p:cNvPr id="5" name="TekstniOkvir 4">
            <a:extLst>
              <a:ext uri="{FF2B5EF4-FFF2-40B4-BE49-F238E27FC236}">
                <a16:creationId xmlns:a16="http://schemas.microsoft.com/office/drawing/2014/main" id="{DA17B18E-1CB0-5B26-342D-B08193C1C1C6}"/>
              </a:ext>
            </a:extLst>
          </p:cNvPr>
          <p:cNvSpPr txBox="1"/>
          <p:nvPr/>
        </p:nvSpPr>
        <p:spPr>
          <a:xfrm>
            <a:off x="837988" y="2866673"/>
            <a:ext cx="8638678" cy="1200329"/>
          </a:xfrm>
          <a:prstGeom prst="rect">
            <a:avLst/>
          </a:prstGeom>
          <a:noFill/>
        </p:spPr>
        <p:txBody>
          <a:bodyPr wrap="square" rtlCol="0">
            <a:spAutoFit/>
          </a:bodyPr>
          <a:lstStyle/>
          <a:p>
            <a:pPr algn="l"/>
            <a:r>
              <a:rPr lang="hr-HR" sz="1200" dirty="0">
                <a:latin typeface="Noto Sans" panose="020B0502040504020204" pitchFamily="34" charset="0"/>
                <a:ea typeface="Noto Sans" panose="020B0502040504020204" pitchFamily="34" charset="0"/>
                <a:cs typeface="Noto Sans" panose="020B0502040504020204" pitchFamily="34" charset="0"/>
              </a:rPr>
              <a:t>Postoje tri osnovne izvedbe dizalica topline s obzirom na obnovljivi izvor energije koje koriste: </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dizalica toplina zrak/voda i zrak/zrak -kao obnovljivi izvor energije koriste okolni, istrošeni, otpadni ili onečišćeni zrak </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dizalica topline voda/voda  -kao obnovljivi izvor energije koriste površinske, podzemne ili otpadne vode </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dizalica topline tlo/voda -kao obnovljivi izvor energije koriste slojevi tla (podzemni toplinski kolektori, podzemne toplinske                  sonde)</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7" name="Slika 6">
            <a:extLst>
              <a:ext uri="{FF2B5EF4-FFF2-40B4-BE49-F238E27FC236}">
                <a16:creationId xmlns:a16="http://schemas.microsoft.com/office/drawing/2014/main" id="{C2D482C1-A079-4D2E-0AF6-1615A30D5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338" y="4790836"/>
            <a:ext cx="6502400" cy="807381"/>
          </a:xfrm>
          <a:prstGeom prst="rect">
            <a:avLst/>
          </a:prstGeom>
        </p:spPr>
      </p:pic>
      <p:pic>
        <p:nvPicPr>
          <p:cNvPr id="3" name="Slika 2">
            <a:extLst>
              <a:ext uri="{FF2B5EF4-FFF2-40B4-BE49-F238E27FC236}">
                <a16:creationId xmlns:a16="http://schemas.microsoft.com/office/drawing/2014/main" id="{8D103194-5542-1924-AB38-D318D75AD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0738" y="3994198"/>
            <a:ext cx="2016088" cy="2661329"/>
          </a:xfrm>
          <a:prstGeom prst="rect">
            <a:avLst/>
          </a:prstGeom>
        </p:spPr>
      </p:pic>
      <p:pic>
        <p:nvPicPr>
          <p:cNvPr id="8" name="Picture 11" descr="A black and orange logo&#10;&#10;Description automatically generated">
            <a:extLst>
              <a:ext uri="{FF2B5EF4-FFF2-40B4-BE49-F238E27FC236}">
                <a16:creationId xmlns:a16="http://schemas.microsoft.com/office/drawing/2014/main" id="{199191FA-3F1B-47BB-A3CC-18C34FD849BC}"/>
              </a:ext>
            </a:extLst>
          </p:cNvPr>
          <p:cNvPicPr>
            <a:picLocks noChangeAspect="1"/>
          </p:cNvPicPr>
          <p:nvPr/>
        </p:nvPicPr>
        <p:blipFill>
          <a:blip r:embed="rId4"/>
          <a:stretch>
            <a:fillRect/>
          </a:stretch>
        </p:blipFill>
        <p:spPr>
          <a:xfrm>
            <a:off x="304800" y="263159"/>
            <a:ext cx="1371600" cy="454653"/>
          </a:xfrm>
          <a:prstGeom prst="rect">
            <a:avLst/>
          </a:prstGeom>
        </p:spPr>
      </p:pic>
    </p:spTree>
    <p:extLst>
      <p:ext uri="{BB962C8B-B14F-4D97-AF65-F5344CB8AC3E}">
        <p14:creationId xmlns:p14="http://schemas.microsoft.com/office/powerpoint/2010/main" val="1432306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a:extLst>
              <a:ext uri="{FF2B5EF4-FFF2-40B4-BE49-F238E27FC236}">
                <a16:creationId xmlns:a16="http://schemas.microsoft.com/office/drawing/2014/main" id="{DFE4BB8A-5BAB-0E70-762A-30445EAFD1CA}"/>
              </a:ext>
            </a:extLst>
          </p:cNvPr>
          <p:cNvSpPr txBox="1"/>
          <p:nvPr/>
        </p:nvSpPr>
        <p:spPr>
          <a:xfrm>
            <a:off x="533400" y="944225"/>
            <a:ext cx="8910532" cy="6370975"/>
          </a:xfrm>
          <a:prstGeom prst="rect">
            <a:avLst/>
          </a:prstGeom>
          <a:noFill/>
        </p:spPr>
        <p:txBody>
          <a:bodyPr wrap="square" lIns="91440" tIns="45720" rIns="91440" bIns="45720" rtlCol="0" anchor="t">
            <a:spAutoFit/>
          </a:bodyPr>
          <a:lstStyle/>
          <a:p>
            <a:pPr marL="228600" indent="-228600">
              <a:buAutoNum type="arabicPeriod"/>
            </a:pPr>
            <a:r>
              <a:rPr lang="hr-HR" sz="1200" b="1" dirty="0">
                <a:latin typeface="Noto Sans" panose="020B0502040504020204" pitchFamily="34" charset="0"/>
                <a:ea typeface="Noto Sans" panose="020B0502040504020204" pitchFamily="34" charset="0"/>
                <a:cs typeface="Noto Sans" panose="020B0502040504020204" pitchFamily="34" charset="0"/>
              </a:rPr>
              <a:t>Kompresijske dizalice topline namijenjene za stambene prostore</a:t>
            </a:r>
            <a:r>
              <a:rPr lang="hr-HR" sz="1200" dirty="0">
                <a:latin typeface="Noto Sans" panose="020B0502040504020204" pitchFamily="34" charset="0"/>
                <a:ea typeface="Noto Sans" panose="020B0502040504020204" pitchFamily="34" charset="0"/>
                <a:cs typeface="Noto Sans" panose="020B0502040504020204" pitchFamily="34" charset="0"/>
              </a:rPr>
              <a:t>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Najčešće dizalica topline su: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a) </a:t>
            </a:r>
            <a:r>
              <a:rPr lang="hr-HR" sz="1200" dirty="0" err="1">
                <a:latin typeface="Noto Sans" panose="020B0502040504020204" pitchFamily="34" charset="0"/>
                <a:ea typeface="Noto Sans" panose="020B0502040504020204" pitchFamily="34" charset="0"/>
                <a:cs typeface="Noto Sans" panose="020B0502040504020204" pitchFamily="34" charset="0"/>
              </a:rPr>
              <a:t>Monobloc</a:t>
            </a:r>
            <a:r>
              <a:rPr lang="hr-HR" sz="1200" dirty="0">
                <a:latin typeface="Noto Sans" panose="020B0502040504020204" pitchFamily="34" charset="0"/>
                <a:ea typeface="Noto Sans" panose="020B0502040504020204" pitchFamily="34" charset="0"/>
                <a:cs typeface="Noto Sans" panose="020B0502040504020204" pitchFamily="34" charset="0"/>
              </a:rPr>
              <a:t> izvedbe dizalice topline namijenjene za vanjsku ugradnju (sastoje se od jednog djela koji se ugrađuje s vanjske strane objekta)</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b) Split izvedba dizalice topline (unutarnja + vanjska jedinica)</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c) Split izvedba dizalice topline s integriranim spremnikom za pripremu PTV-a </a:t>
            </a:r>
          </a:p>
          <a:p>
            <a:pPr marL="228600" indent="-228600" algn="l">
              <a:buAutoNum type="arabicPeriod" startAt="2"/>
            </a:pPr>
            <a:r>
              <a:rPr lang="hr-HR" sz="1200" b="1" dirty="0">
                <a:latin typeface="Noto Sans" panose="020B0502040504020204" pitchFamily="34" charset="0"/>
                <a:ea typeface="Noto Sans" panose="020B0502040504020204" pitchFamily="34" charset="0"/>
                <a:cs typeface="Noto Sans" panose="020B0502040504020204" pitchFamily="34" charset="0"/>
              </a:rPr>
              <a:t>Apsorpcijske dizalice topline</a:t>
            </a:r>
            <a:r>
              <a:rPr lang="hr-HR" sz="1200" dirty="0">
                <a:latin typeface="Noto Sans" panose="020B0502040504020204" pitchFamily="34" charset="0"/>
                <a:ea typeface="Noto Sans" panose="020B0502040504020204" pitchFamily="34" charset="0"/>
                <a:cs typeface="Noto Sans" panose="020B0502040504020204" pitchFamily="34" charset="0"/>
              </a:rPr>
              <a:t> dizajnirane su za površinom veće objekte, obično preko 4000 četvornih metara. Ove dizalice topline ne koriste električnu energiju kao primarni energent, već rade primjerice na solarno grijanu vodu ili geotermalnu vodu.</a:t>
            </a:r>
          </a:p>
          <a:p>
            <a:pPr marL="228600" indent="-228600" algn="l">
              <a:buAutoNum type="arabicPeriod" startAt="2"/>
            </a:pPr>
            <a:r>
              <a:rPr lang="hr-HR" sz="1200" b="1" dirty="0">
                <a:latin typeface="Noto Sans" panose="020B0502040504020204" pitchFamily="34" charset="0"/>
                <a:ea typeface="Noto Sans" panose="020B0502040504020204" pitchFamily="34" charset="0"/>
                <a:cs typeface="Noto Sans" panose="020B0502040504020204" pitchFamily="34" charset="0"/>
              </a:rPr>
              <a:t>Toplinske pumpe </a:t>
            </a:r>
            <a:r>
              <a:rPr lang="hr-HR" sz="1200" dirty="0">
                <a:latin typeface="Noto Sans" panose="020B0502040504020204" pitchFamily="34" charset="0"/>
                <a:ea typeface="Noto Sans" panose="020B0502040504020204" pitchFamily="34" charset="0"/>
                <a:cs typeface="Noto Sans" panose="020B0502040504020204" pitchFamily="34" charset="0"/>
              </a:rPr>
              <a:t>za rad s kotlovima proizvođača treće strane pogodne za rekonstrukciju (</a:t>
            </a:r>
            <a:r>
              <a:rPr lang="hr-HR" sz="1200" dirty="0" err="1">
                <a:latin typeface="Noto Sans" panose="020B0502040504020204" pitchFamily="34" charset="0"/>
                <a:ea typeface="Noto Sans" panose="020B0502040504020204" pitchFamily="34" charset="0"/>
                <a:cs typeface="Noto Sans" panose="020B0502040504020204" pitchFamily="34" charset="0"/>
              </a:rPr>
              <a:t>tzv.retrofiting</a:t>
            </a:r>
            <a:r>
              <a:rPr lang="hr-HR" sz="1200" dirty="0">
                <a:latin typeface="Noto Sans" panose="020B0502040504020204" pitchFamily="34" charset="0"/>
                <a:ea typeface="Noto Sans" panose="020B0502040504020204" pitchFamily="34" charset="0"/>
                <a:cs typeface="Noto Sans" panose="020B0502040504020204" pitchFamily="34" charset="0"/>
              </a:rPr>
              <a:t>), odnosno ugradnju na već postojeće sustave i kombinacija s već ugrađenim kotlovima proizvođača treće strane.</a:t>
            </a:r>
          </a:p>
          <a:p>
            <a:pPr marL="228600" indent="-228600" algn="l">
              <a:buAutoNum type="arabicPeriod" startAt="2"/>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28600" indent="-228600" algn="l">
              <a:buAutoNum type="arabicPeriod" startAt="2"/>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28600" indent="-228600" algn="l">
              <a:buAutoNum type="arabicPeriod" startAt="2"/>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28600" indent="-228600" algn="l">
              <a:buAutoNum type="arabicPeriod" startAt="2"/>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28600" indent="-228600" algn="l">
              <a:buAutoNum type="arabicPeriod" startAt="2"/>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28600" indent="-228600" algn="l">
              <a:buAutoNum type="arabicPeriod" startAt="2"/>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28600" indent="-228600" algn="l">
              <a:buAutoNum type="arabicPeriod" startAt="2"/>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28600" indent="-228600" algn="l">
              <a:buAutoNum type="arabicPeriod" startAt="2"/>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28600" indent="-228600" algn="l">
              <a:buAutoNum type="arabicPeriod" startAt="2"/>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28600" indent="-228600" algn="l">
              <a:buAutoNum type="arabicPeriod" startAt="2"/>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28600" indent="-228600" algn="l">
              <a:buAutoNum type="arabicPeriod" startAt="2"/>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28600" indent="-228600" algn="l">
              <a:buAutoNum type="arabicPeriod" startAt="2"/>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28600" indent="-228600" algn="l">
              <a:buAutoNum type="arabicPeriod" startAt="2"/>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28600" indent="-228600" algn="l">
              <a:buAutoNum type="arabicPeriod" startAt="2"/>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28600" indent="-228600" algn="l">
              <a:buAutoNum type="arabicPeriod" startAt="2"/>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28600" indent="-228600" algn="l">
              <a:buAutoNum type="arabicPeriod" startAt="2"/>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28600" indent="-228600" algn="l">
              <a:buAutoNum type="arabicPeriod" startAt="2"/>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28600" indent="-228600" algn="l">
              <a:buAutoNum type="arabicPeriod" startAt="2"/>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28600" indent="-228600" algn="l">
              <a:buAutoNum type="arabicPeriod" startAt="2"/>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28600" indent="-228600" algn="l">
              <a:buAutoNum type="arabicPeriod" startAt="2"/>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28600" indent="-228600" algn="l">
              <a:buAutoNum type="arabicPeriod" startAt="2"/>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Cijena dizalice topline kreće se od 2500-10500 eura, ovisno o vrsti i jačini.</a:t>
            </a:r>
          </a:p>
        </p:txBody>
      </p:sp>
      <p:pic>
        <p:nvPicPr>
          <p:cNvPr id="4" name="Slika 3">
            <a:extLst>
              <a:ext uri="{FF2B5EF4-FFF2-40B4-BE49-F238E27FC236}">
                <a16:creationId xmlns:a16="http://schemas.microsoft.com/office/drawing/2014/main" id="{F137E7A1-18B3-6519-BE01-C34E5DABA6CB}"/>
              </a:ext>
            </a:extLst>
          </p:cNvPr>
          <p:cNvPicPr>
            <a:picLocks noChangeAspect="1"/>
          </p:cNvPicPr>
          <p:nvPr/>
        </p:nvPicPr>
        <p:blipFill rotWithShape="1">
          <a:blip r:embed="rId2">
            <a:extLst>
              <a:ext uri="{28A0092B-C50C-407E-A947-70E740481C1C}">
                <a14:useLocalDpi xmlns:a14="http://schemas.microsoft.com/office/drawing/2010/main" val="0"/>
              </a:ext>
            </a:extLst>
          </a:blip>
          <a:srcRect l="3228" t="15828" r="2550" b="2417"/>
          <a:stretch/>
        </p:blipFill>
        <p:spPr>
          <a:xfrm>
            <a:off x="1905000" y="3200400"/>
            <a:ext cx="5697813" cy="3471971"/>
          </a:xfrm>
          <a:prstGeom prst="rect">
            <a:avLst/>
          </a:prstGeom>
        </p:spPr>
      </p:pic>
      <p:pic>
        <p:nvPicPr>
          <p:cNvPr id="5" name="Picture 11" descr="A black and orange logo&#10;&#10;Description automatically generated">
            <a:extLst>
              <a:ext uri="{FF2B5EF4-FFF2-40B4-BE49-F238E27FC236}">
                <a16:creationId xmlns:a16="http://schemas.microsoft.com/office/drawing/2014/main" id="{8E2D9B9F-88C0-4928-9F43-38AA20FFDC8D}"/>
              </a:ext>
            </a:extLst>
          </p:cNvPr>
          <p:cNvPicPr>
            <a:picLocks noChangeAspect="1"/>
          </p:cNvPicPr>
          <p:nvPr/>
        </p:nvPicPr>
        <p:blipFill>
          <a:blip r:embed="rId3"/>
          <a:stretch>
            <a:fillRect/>
          </a:stretch>
        </p:blipFill>
        <p:spPr>
          <a:xfrm>
            <a:off x="304800" y="263159"/>
            <a:ext cx="1371600" cy="454653"/>
          </a:xfrm>
          <a:prstGeom prst="rect">
            <a:avLst/>
          </a:prstGeom>
        </p:spPr>
      </p:pic>
    </p:spTree>
    <p:extLst>
      <p:ext uri="{BB962C8B-B14F-4D97-AF65-F5344CB8AC3E}">
        <p14:creationId xmlns:p14="http://schemas.microsoft.com/office/powerpoint/2010/main" val="2112651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8D1512EC-A830-1A53-FDE5-5CAE0B0B2092}"/>
              </a:ext>
            </a:extLst>
          </p:cNvPr>
          <p:cNvSpPr txBox="1"/>
          <p:nvPr/>
        </p:nvSpPr>
        <p:spPr>
          <a:xfrm>
            <a:off x="3769322" y="287469"/>
            <a:ext cx="3531555" cy="307777"/>
          </a:xfrm>
          <a:prstGeom prst="rect">
            <a:avLst/>
          </a:prstGeom>
          <a:noFill/>
        </p:spPr>
        <p:txBody>
          <a:bodyPr wrap="square" rtlCol="0">
            <a:spAutoFit/>
          </a:bodyPr>
          <a:lstStyle/>
          <a:p>
            <a:pPr algn="l"/>
            <a:r>
              <a:rPr lang="hr-HR"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OSTALI SUSTAVI GRIJANJA</a:t>
            </a:r>
            <a:endParaRPr lang="sr-Latn-RS"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4" name="TekstniOkvir 3">
            <a:extLst>
              <a:ext uri="{FF2B5EF4-FFF2-40B4-BE49-F238E27FC236}">
                <a16:creationId xmlns:a16="http://schemas.microsoft.com/office/drawing/2014/main" id="{A13886C7-CBBB-4BD1-B090-4435EA23A81D}"/>
              </a:ext>
            </a:extLst>
          </p:cNvPr>
          <p:cNvSpPr txBox="1"/>
          <p:nvPr/>
        </p:nvSpPr>
        <p:spPr>
          <a:xfrm>
            <a:off x="658872" y="1118443"/>
            <a:ext cx="8435856" cy="5955476"/>
          </a:xfrm>
          <a:prstGeom prst="rect">
            <a:avLst/>
          </a:prstGeom>
          <a:noFill/>
        </p:spPr>
        <p:txBody>
          <a:bodyPr wrap="square">
            <a:spAutoFit/>
          </a:bodyPr>
          <a:lstStyle/>
          <a:p>
            <a:r>
              <a:rPr lang="hr-HR" sz="1200" b="1" i="0" dirty="0">
                <a:effectLst/>
                <a:latin typeface="Noto Sans" panose="020B0502040504020204" pitchFamily="34" charset="0"/>
                <a:ea typeface="Noto Sans" panose="020B0502040504020204" pitchFamily="34" charset="0"/>
                <a:cs typeface="Noto Sans" panose="020B0502040504020204" pitchFamily="34" charset="0"/>
              </a:rPr>
              <a:t>IC </a:t>
            </a:r>
            <a:r>
              <a:rPr lang="hr-HR" sz="1200" b="1" dirty="0">
                <a:latin typeface="Noto Sans" panose="020B0502040504020204" pitchFamily="34" charset="0"/>
                <a:ea typeface="Noto Sans" panose="020B0502040504020204" pitchFamily="34" charset="0"/>
                <a:cs typeface="Noto Sans" panose="020B0502040504020204" pitchFamily="34" charset="0"/>
              </a:rPr>
              <a:t>paneli</a:t>
            </a:r>
          </a:p>
          <a:p>
            <a:endParaRPr lang="hr-HR" sz="1200" b="1" dirty="0">
              <a:solidFill>
                <a:srgbClr val="303B41"/>
              </a:solidFill>
              <a:latin typeface="Noto Sans" panose="020B0502040504020204" pitchFamily="34" charset="0"/>
              <a:ea typeface="Noto Sans" panose="020B0502040504020204" pitchFamily="34" charset="0"/>
              <a:cs typeface="Noto Sans" panose="020B0502040504020204" pitchFamily="34" charset="0"/>
            </a:endParaRPr>
          </a:p>
          <a:p>
            <a:r>
              <a:rPr lang="hr-HR" sz="1200" b="0" i="0" dirty="0">
                <a:effectLst/>
                <a:latin typeface="Noto Sans" panose="020B0502040504020204" pitchFamily="34" charset="0"/>
                <a:ea typeface="Noto Sans" panose="020B0502040504020204" pitchFamily="34" charset="0"/>
                <a:cs typeface="Noto Sans" panose="020B0502040504020204" pitchFamily="34" charset="0"/>
              </a:rPr>
              <a:t>Infracrveno zračenje se emitira iz grijaće ploče, koja zatim putuje kroz zrak dok ne udari u neki predmet. Predmet tada apsorbira zračenje, uzrokujući da molekule unutar njega vibriraju i proizvode toplinu. Osim izravnog zagrijavanja objekta, vibracija zatim ponovno zrači toplinu natrag u prostoriju, koja reciklira toplinu. Čak i ljudi mogu apsorbirati ovo zračenje. Nakon što infracrveni valovi dođu u kontakt s nama, doputovat će otprilike jedan centimetar u tijelo, pružajući osjećaj topline. </a:t>
            </a:r>
          </a:p>
          <a:p>
            <a:r>
              <a:rPr lang="hr-HR" sz="1200" b="0" i="0" dirty="0">
                <a:effectLst/>
                <a:latin typeface="Noto Sans" panose="020B0502040504020204" pitchFamily="34" charset="0"/>
                <a:ea typeface="Noto Sans" panose="020B0502040504020204" pitchFamily="34" charset="0"/>
                <a:cs typeface="Noto Sans" panose="020B0502040504020204" pitchFamily="34" charset="0"/>
              </a:rPr>
              <a:t>Cijena panela se kreće od 40 do 350 eura.</a:t>
            </a:r>
          </a:p>
          <a:p>
            <a:endParaRPr lang="hr-HR" sz="1200" dirty="0">
              <a:latin typeface="Noto Sans" panose="020B0502040504020204" pitchFamily="34" charset="0"/>
              <a:ea typeface="Noto Sans" panose="020B0502040504020204" pitchFamily="34" charset="0"/>
              <a:cs typeface="Noto Sans" panose="020B0502040504020204" pitchFamily="34" charset="0"/>
            </a:endParaRPr>
          </a:p>
          <a:p>
            <a:r>
              <a:rPr lang="hr-HR" sz="1100" b="0" i="1" dirty="0">
                <a:effectLst/>
                <a:latin typeface="Noto Sans" panose="020B0502040504020204" pitchFamily="34" charset="0"/>
                <a:ea typeface="Noto Sans" panose="020B0502040504020204" pitchFamily="34" charset="0"/>
                <a:cs typeface="Noto Sans" panose="020B0502040504020204" pitchFamily="34" charset="0"/>
              </a:rPr>
              <a:t>Za proračun se uzima podatak da je 60 W potrebna prosječna snaga za grijanje 1 kvadratnog metra.</a:t>
            </a:r>
          </a:p>
          <a:p>
            <a:r>
              <a:rPr lang="hr-HR" sz="1100" b="0" i="1" dirty="0">
                <a:effectLst/>
                <a:latin typeface="Noto Sans" panose="020B0502040504020204" pitchFamily="34" charset="0"/>
                <a:ea typeface="Noto Sans" panose="020B0502040504020204" pitchFamily="34" charset="0"/>
                <a:cs typeface="Noto Sans" panose="020B0502040504020204" pitchFamily="34" charset="0"/>
              </a:rPr>
              <a:t>Ako imamo stan površine 100 m2 i pretpostavimo da se sve prostorije u stanu griju 8 sati dnevno, potrebno nam je 6.000 W, odnosno 6 kW. Ako panel ima snagu 600 W, potrebno nam je 10 takvih panela. Ovisno o površini dostupnoj za postavljanje IC panela snaga panela može biti manja ili veća što mijenja konačni broj panela. </a:t>
            </a:r>
          </a:p>
          <a:p>
            <a:r>
              <a:rPr lang="hr-HR" sz="1100" b="0" i="1" dirty="0">
                <a:effectLst/>
                <a:latin typeface="Noto Sans" panose="020B0502040504020204" pitchFamily="34" charset="0"/>
                <a:ea typeface="Noto Sans" panose="020B0502040504020204" pitchFamily="34" charset="0"/>
                <a:cs typeface="Noto Sans" panose="020B0502040504020204" pitchFamily="34" charset="0"/>
              </a:rPr>
              <a:t>10 panela snage 600 W u jednom satu potroši 6 kWh električne energije. Uz pretpostavku da se stan grije 8 sati dnevno, potrošnja električne energije u jednom danu iznosi 48 kWh. Ako taj broj pomnožimo s 30 dobivamo mjesečnu potrošnju od 1.440 kWh.</a:t>
            </a:r>
          </a:p>
          <a:p>
            <a:r>
              <a:rPr lang="hr-HR" sz="1100" b="0" i="1" dirty="0">
                <a:effectLst/>
                <a:latin typeface="Noto Sans" panose="020B0502040504020204" pitchFamily="34" charset="0"/>
                <a:ea typeface="Noto Sans" panose="020B0502040504020204" pitchFamily="34" charset="0"/>
                <a:cs typeface="Noto Sans" panose="020B0502040504020204" pitchFamily="34" charset="0"/>
              </a:rPr>
              <a:t>Cijena jednog kWh u prosjeku iznosi 0,15€. Dakle, kada se pomnoži 1.440 kWh i 0,15 € dobije se mjesečni trošak za grijanje od 216€.</a:t>
            </a:r>
          </a:p>
          <a:p>
            <a:endParaRPr lang="hr-HR" sz="1200" b="0" i="0" dirty="0">
              <a:effectLst/>
              <a:latin typeface="Noto Sans" panose="020B0502040504020204" pitchFamily="34" charset="0"/>
              <a:ea typeface="Noto Sans" panose="020B0502040504020204" pitchFamily="34" charset="0"/>
              <a:cs typeface="Noto Sans" panose="020B0502040504020204" pitchFamily="34" charset="0"/>
            </a:endParaRPr>
          </a:p>
          <a:p>
            <a:endParaRPr lang="hr-HR" sz="1200" dirty="0">
              <a:latin typeface="Noto Sans" panose="020B0502040504020204" pitchFamily="34" charset="0"/>
              <a:ea typeface="Noto Sans" panose="020B0502040504020204" pitchFamily="34" charset="0"/>
              <a:cs typeface="Noto Sans" panose="020B0502040504020204" pitchFamily="34" charset="0"/>
            </a:endParaRPr>
          </a:p>
          <a:p>
            <a:r>
              <a:rPr lang="hr-HR" sz="1200" b="1" dirty="0">
                <a:latin typeface="Noto Sans" panose="020B0502040504020204" pitchFamily="34" charset="0"/>
                <a:ea typeface="Noto Sans" panose="020B0502040504020204" pitchFamily="34" charset="0"/>
                <a:cs typeface="Noto Sans" panose="020B0502040504020204" pitchFamily="34" charset="0"/>
              </a:rPr>
              <a:t>Klima uređaj</a:t>
            </a:r>
          </a:p>
          <a:p>
            <a:endParaRPr lang="hr-HR" sz="1200" b="1" dirty="0">
              <a:latin typeface="Noto Sans" panose="020B0502040504020204" pitchFamily="34" charset="0"/>
              <a:ea typeface="Noto Sans" panose="020B0502040504020204" pitchFamily="34" charset="0"/>
              <a:cs typeface="Noto Sans" panose="020B0502040504020204" pitchFamily="34" charset="0"/>
            </a:endParaRPr>
          </a:p>
          <a:p>
            <a:r>
              <a:rPr lang="hr-HR" sz="1200" dirty="0">
                <a:latin typeface="Noto Sans" panose="020B0502040504020204" pitchFamily="34" charset="0"/>
                <a:ea typeface="Noto Sans" panose="020B0502040504020204" pitchFamily="34" charset="0"/>
                <a:cs typeface="Noto Sans" panose="020B0502040504020204" pitchFamily="34" charset="0"/>
              </a:rPr>
              <a:t>Potrebno uložiti u klimatski uređaj s jačim kompresorom kako bi grijanje bilo optimalno.</a:t>
            </a:r>
          </a:p>
          <a:p>
            <a:r>
              <a:rPr lang="hr-HR" sz="1200" dirty="0">
                <a:latin typeface="Noto Sans" panose="020B0502040504020204" pitchFamily="34" charset="0"/>
                <a:ea typeface="Noto Sans" panose="020B0502040504020204" pitchFamily="34" charset="0"/>
                <a:cs typeface="Noto Sans" panose="020B0502040504020204" pitchFamily="34" charset="0"/>
              </a:rPr>
              <a:t>Prednosti grijanja klima uređajem su niska potrošnja električne energije, brzo zagrijavanje,</a:t>
            </a:r>
          </a:p>
          <a:p>
            <a:r>
              <a:rPr lang="hr-HR" sz="1200" dirty="0">
                <a:latin typeface="Noto Sans" panose="020B0502040504020204" pitchFamily="34" charset="0"/>
                <a:ea typeface="Noto Sans" panose="020B0502040504020204" pitchFamily="34" charset="0"/>
                <a:cs typeface="Noto Sans" panose="020B0502040504020204" pitchFamily="34" charset="0"/>
              </a:rPr>
              <a:t> jednostavno upravljanje, ujednačeno zagrijavanje cijele prostorije.
Mane grijanja klima uređajem su visoka početna investicija i potrebno godišnje održavanje-servis.</a:t>
            </a:r>
          </a:p>
          <a:p>
            <a:br>
              <a:rPr lang="hr-HR" sz="1200" dirty="0">
                <a:latin typeface="Noto Sans" panose="020B0502040504020204" pitchFamily="34" charset="0"/>
                <a:ea typeface="Noto Sans" panose="020B0502040504020204" pitchFamily="34" charset="0"/>
                <a:cs typeface="Noto Sans" panose="020B0502040504020204" pitchFamily="34" charset="0"/>
              </a:rPr>
            </a:br>
            <a:r>
              <a:rPr lang="hr-HR" sz="1100" i="1" dirty="0">
                <a:latin typeface="Noto Sans" panose="020B0502040504020204" pitchFamily="34" charset="0"/>
                <a:ea typeface="Noto Sans" panose="020B0502040504020204" pitchFamily="34" charset="0"/>
                <a:cs typeface="Noto Sans" panose="020B0502040504020204" pitchFamily="34" charset="0"/>
              </a:rPr>
              <a:t>Za izbor klima uređaja najčešće se uzima pravilo 1 kW na 10 m2.</a:t>
            </a:r>
          </a:p>
          <a:p>
            <a:r>
              <a:rPr lang="hr-HR" sz="1100" i="1" dirty="0">
                <a:latin typeface="Noto Sans" panose="020B0502040504020204" pitchFamily="34" charset="0"/>
                <a:ea typeface="Noto Sans" panose="020B0502040504020204" pitchFamily="34" charset="0"/>
                <a:cs typeface="Noto Sans" panose="020B0502040504020204" pitchFamily="34" charset="0"/>
              </a:rPr>
              <a:t>Dakle, ako imamo stan od 100 m2 potrebno je 10 kW snage klima uređaja. Potrošnja električne energije klima uređaja ovisi o njegovoj snazi režimu rada (grijanje ili hlađenje) te snazi invertera. Klima uređaj radi na punoj snazi onoliko dugo dok ne postigne željenu temperaturu prostorije. To ovisi o razlici temperature u prostoriji i vanjskoj temperaturi pa to vrijeme može dosta varirati. Kada se postigne željena temperatura u prostoriji, inverter smanjuje svoj učinak da bude dovoljan za održavanje željene temperature. Za prosječnu potrošnju najbolje se koristiti brojkama s naljepnice energetske učinkovitosti koja dolazi sa svakim uređajem.</a:t>
            </a:r>
          </a:p>
        </p:txBody>
      </p:sp>
      <p:pic>
        <p:nvPicPr>
          <p:cNvPr id="3" name="Slika 2">
            <a:extLst>
              <a:ext uri="{FF2B5EF4-FFF2-40B4-BE49-F238E27FC236}">
                <a16:creationId xmlns:a16="http://schemas.microsoft.com/office/drawing/2014/main" id="{B8A2055C-76F2-9B7A-644D-06044414EE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0764" y="4038600"/>
            <a:ext cx="2342836" cy="1206051"/>
          </a:xfrm>
          <a:prstGeom prst="rect">
            <a:avLst/>
          </a:prstGeom>
        </p:spPr>
      </p:pic>
      <p:pic>
        <p:nvPicPr>
          <p:cNvPr id="6" name="Picture 11" descr="A black and orange logo&#10;&#10;Description automatically generated">
            <a:extLst>
              <a:ext uri="{FF2B5EF4-FFF2-40B4-BE49-F238E27FC236}">
                <a16:creationId xmlns:a16="http://schemas.microsoft.com/office/drawing/2014/main" id="{427CC5A7-1984-4506-9E10-445B30C51F9E}"/>
              </a:ext>
            </a:extLst>
          </p:cNvPr>
          <p:cNvPicPr>
            <a:picLocks noChangeAspect="1"/>
          </p:cNvPicPr>
          <p:nvPr/>
        </p:nvPicPr>
        <p:blipFill>
          <a:blip r:embed="rId3"/>
          <a:stretch>
            <a:fillRect/>
          </a:stretch>
        </p:blipFill>
        <p:spPr>
          <a:xfrm>
            <a:off x="381000" y="243113"/>
            <a:ext cx="1371600" cy="454653"/>
          </a:xfrm>
          <a:prstGeom prst="rect">
            <a:avLst/>
          </a:prstGeom>
        </p:spPr>
      </p:pic>
    </p:spTree>
    <p:extLst>
      <p:ext uri="{BB962C8B-B14F-4D97-AF65-F5344CB8AC3E}">
        <p14:creationId xmlns:p14="http://schemas.microsoft.com/office/powerpoint/2010/main" val="341469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9006DBA2-11DB-06C5-D783-BD35CAFEB293}"/>
              </a:ext>
            </a:extLst>
          </p:cNvPr>
          <p:cNvSpPr txBox="1"/>
          <p:nvPr/>
        </p:nvSpPr>
        <p:spPr>
          <a:xfrm>
            <a:off x="4063034" y="301648"/>
            <a:ext cx="4665675" cy="307777"/>
          </a:xfrm>
          <a:prstGeom prst="rect">
            <a:avLst/>
          </a:prstGeom>
          <a:noFill/>
        </p:spPr>
        <p:txBody>
          <a:bodyPr wrap="square" rtlCol="0">
            <a:spAutoFit/>
          </a:bodyPr>
          <a:lstStyle/>
          <a:p>
            <a:pPr algn="l"/>
            <a:r>
              <a:rPr lang="hr-HR"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TOPLINSKA IZOLACIJA</a:t>
            </a:r>
            <a:endParaRPr lang="sr-Latn-RS"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 name="TekstniOkvir 2">
            <a:extLst>
              <a:ext uri="{FF2B5EF4-FFF2-40B4-BE49-F238E27FC236}">
                <a16:creationId xmlns:a16="http://schemas.microsoft.com/office/drawing/2014/main" id="{31BD0903-7A24-B96C-F1BD-206441375DD0}"/>
              </a:ext>
            </a:extLst>
          </p:cNvPr>
          <p:cNvSpPr txBox="1"/>
          <p:nvPr/>
        </p:nvSpPr>
        <p:spPr>
          <a:xfrm>
            <a:off x="1143143" y="1086820"/>
            <a:ext cx="7467314" cy="276999"/>
          </a:xfrm>
          <a:prstGeom prst="rect">
            <a:avLst/>
          </a:prstGeom>
          <a:noFill/>
        </p:spPr>
        <p:txBody>
          <a:bodyPr wrap="square" rtlCol="0">
            <a:spAutoFit/>
          </a:bodyPr>
          <a:lstStyle/>
          <a:p>
            <a:pPr algn="l"/>
            <a:endParaRPr lang="sr-Latn-RS" sz="1200" dirty="0">
              <a:latin typeface="Noto Sans" panose="020B0502040504020204" pitchFamily="34" charset="0"/>
            </a:endParaRPr>
          </a:p>
        </p:txBody>
      </p:sp>
      <p:sp>
        <p:nvSpPr>
          <p:cNvPr id="4" name="TekstniOkvir 3">
            <a:extLst>
              <a:ext uri="{FF2B5EF4-FFF2-40B4-BE49-F238E27FC236}">
                <a16:creationId xmlns:a16="http://schemas.microsoft.com/office/drawing/2014/main" id="{5284BA3A-BD57-1D7A-E0B1-0E78A768D86C}"/>
              </a:ext>
            </a:extLst>
          </p:cNvPr>
          <p:cNvSpPr txBox="1"/>
          <p:nvPr/>
        </p:nvSpPr>
        <p:spPr>
          <a:xfrm>
            <a:off x="1020028" y="749833"/>
            <a:ext cx="7742323" cy="1754326"/>
          </a:xfrm>
          <a:prstGeom prst="rect">
            <a:avLst/>
          </a:prstGeom>
          <a:noFill/>
        </p:spPr>
        <p:txBody>
          <a:bodyPr wrap="square" lIns="91440" tIns="45720" rIns="91440" bIns="45720" rtlCol="0" anchor="t">
            <a:spAutoFit/>
          </a:bodyPr>
          <a:lstStyle/>
          <a:p>
            <a:pPr algn="l"/>
            <a:r>
              <a:rPr lang="hr-HR" sz="1200" b="1" dirty="0">
                <a:latin typeface="Noto Sans" panose="020B0502040504020204" pitchFamily="34" charset="0"/>
                <a:ea typeface="Noto Sans" panose="020B0502040504020204" pitchFamily="34" charset="0"/>
                <a:cs typeface="Noto Sans" panose="020B0502040504020204" pitchFamily="34" charset="0"/>
              </a:rPr>
              <a:t>Toplinska izolacija je proces smanjenja prijenosa topline između unutarnjeg i vanjskog prostora.</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Izolacija smanjuje troškove grijanja i hlađenja:  </a:t>
            </a:r>
          </a:p>
          <a:p>
            <a:r>
              <a:rPr lang="hr-HR" sz="1200" dirty="0">
                <a:latin typeface="Noto Sans" panose="020B0502040504020204" pitchFamily="34" charset="0"/>
                <a:ea typeface="Noto Sans" panose="020B0502040504020204" pitchFamily="34" charset="0"/>
                <a:cs typeface="Noto Sans" panose="020B0502040504020204" pitchFamily="34" charset="0"/>
              </a:rPr>
              <a:t>• 20% uštede na računima pri dobroj izolaciji krova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 2/3 smanjenja gubitka topline pri dobroj izolaciji zidova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 10% smanjenja gubitka topline pri dobroj izolaciji poda </a:t>
            </a:r>
          </a:p>
          <a:p>
            <a:r>
              <a:rPr lang="hr-HR" sz="1200" dirty="0">
                <a:latin typeface="Noto Sans" panose="020B0502040504020204" pitchFamily="34" charset="0"/>
                <a:ea typeface="Noto Sans" panose="020B0502040504020204" pitchFamily="34" charset="0"/>
                <a:cs typeface="Noto Sans" panose="020B0502040504020204" pitchFamily="34" charset="0"/>
              </a:rPr>
              <a:t>• Izolacija može smanjiti opasnost od pucanja cijevi zimi</a:t>
            </a:r>
          </a:p>
          <a:p>
            <a:r>
              <a:rPr lang="hr-HR" sz="1200" dirty="0">
                <a:latin typeface="Noto Sans" panose="020B0502040504020204" pitchFamily="34" charset="0"/>
                <a:ea typeface="Noto Sans" panose="020B0502040504020204" pitchFamily="34" charset="0"/>
                <a:cs typeface="Noto Sans" panose="020B0502040504020204" pitchFamily="34" charset="0"/>
              </a:rPr>
              <a:t>• Gljivice ili vlažnost nekih točaka u prostoru mogu biti pokazatelji gubitka topline</a:t>
            </a:r>
            <a:endParaRPr lang="hr-HR"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 Toplinski izolirani objekti su ugodniji, produžuje im se životni vijek i doprinose zaštiti okoliša</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sp>
        <p:nvSpPr>
          <p:cNvPr id="5" name="TekstniOkvir 4">
            <a:extLst>
              <a:ext uri="{FF2B5EF4-FFF2-40B4-BE49-F238E27FC236}">
                <a16:creationId xmlns:a16="http://schemas.microsoft.com/office/drawing/2014/main" id="{36B54EA0-779B-8BDE-5C39-4E77AA8BD342}"/>
              </a:ext>
            </a:extLst>
          </p:cNvPr>
          <p:cNvSpPr txBox="1"/>
          <p:nvPr/>
        </p:nvSpPr>
        <p:spPr>
          <a:xfrm>
            <a:off x="999707" y="2558309"/>
            <a:ext cx="5396164" cy="1569660"/>
          </a:xfrm>
          <a:prstGeom prst="rect">
            <a:avLst/>
          </a:prstGeom>
          <a:noFill/>
        </p:spPr>
        <p:txBody>
          <a:bodyPr wrap="square" lIns="91440" tIns="45720" rIns="91440" bIns="45720" rtlCol="0" anchor="t">
            <a:spAutoFit/>
          </a:bodyPr>
          <a:lstStyle/>
          <a:p>
            <a:r>
              <a:rPr lang="hr-HR" sz="1200" b="1" dirty="0">
                <a:latin typeface="Noto Sans" panose="020B0502040504020204" pitchFamily="34" charset="0"/>
                <a:ea typeface="Noto Sans" panose="020B0502040504020204" pitchFamily="34" charset="0"/>
                <a:cs typeface="Noto Sans" panose="020B0502040504020204" pitchFamily="34" charset="0"/>
              </a:rPr>
              <a:t>Za smanjenu potrošnju energije prilikom grijanja i hlađenja važna je učinkovita</a:t>
            </a:r>
            <a:r>
              <a:rPr lang="hr-HR" sz="1200" dirty="0">
                <a:latin typeface="Noto Sans" panose="020B0502040504020204" pitchFamily="34" charset="0"/>
                <a:ea typeface="Noto Sans" panose="020B0502040504020204" pitchFamily="34" charset="0"/>
                <a:cs typeface="Noto Sans" panose="020B0502040504020204" pitchFamily="34" charset="0"/>
              </a:rPr>
              <a:t>: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 Izolacija vanjskog zida i unutarnjih zidova prema negrijanim prostorima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 Izolacija ravnog ili kosog krova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 Izolacija stropa prema negrijanom tavanu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 Izolacija poda iznad negrijanog prostora, poda na tlu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 Kvalitetna vanjska stolarija (sa zaštitom od insolacije – rolete, kapci)</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sp>
        <p:nvSpPr>
          <p:cNvPr id="6" name="TekstniOkvir 5">
            <a:extLst>
              <a:ext uri="{FF2B5EF4-FFF2-40B4-BE49-F238E27FC236}">
                <a16:creationId xmlns:a16="http://schemas.microsoft.com/office/drawing/2014/main" id="{724FEEE0-1464-4FC9-BF0F-61415009A76A}"/>
              </a:ext>
            </a:extLst>
          </p:cNvPr>
          <p:cNvSpPr txBox="1"/>
          <p:nvPr/>
        </p:nvSpPr>
        <p:spPr>
          <a:xfrm>
            <a:off x="585889" y="4137678"/>
            <a:ext cx="8610600" cy="3508653"/>
          </a:xfrm>
          <a:prstGeom prst="rect">
            <a:avLst/>
          </a:prstGeom>
          <a:noFill/>
        </p:spPr>
        <p:txBody>
          <a:bodyPr wrap="square" rtlCol="0">
            <a:spAutoFit/>
          </a:bodyPr>
          <a:lstStyle/>
          <a:p>
            <a:r>
              <a:rPr lang="hr-HR" sz="1200" b="1" dirty="0">
                <a:latin typeface="Noto Sans" panose="020B0502040504020204" pitchFamily="34" charset="0"/>
              </a:rPr>
              <a:t>    </a:t>
            </a:r>
            <a:r>
              <a:rPr lang="hr-HR" sz="1050" b="1" dirty="0">
                <a:latin typeface="Noto Sans" panose="020B0502040504020204" pitchFamily="34" charset="0"/>
                <a:ea typeface="Noto Sans" panose="020B0502040504020204" pitchFamily="34" charset="0"/>
                <a:cs typeface="Noto Sans" panose="020B0502040504020204" pitchFamily="34" charset="0"/>
              </a:rPr>
              <a:t> </a:t>
            </a:r>
            <a:r>
              <a:rPr lang="hr-HR" sz="1200" b="1" dirty="0">
                <a:latin typeface="Noto Sans" panose="020B0502040504020204" pitchFamily="34" charset="0"/>
              </a:rPr>
              <a:t>Vrste izolacijskih materijala:</a:t>
            </a:r>
          </a:p>
          <a:p>
            <a:pPr marL="171450" indent="-171450" algn="just" fontAlgn="base">
              <a:buFont typeface="Arial" panose="020B0604020202020204" pitchFamily="34" charset="0"/>
              <a:buChar char="•"/>
            </a:pPr>
            <a:r>
              <a:rPr lang="hr-HR" sz="1200" b="0" i="0" dirty="0">
                <a:solidFill>
                  <a:srgbClr val="000000"/>
                </a:solidFill>
                <a:effectLst/>
                <a:latin typeface="Noto Sans" panose="020B0502040504020204" pitchFamily="34" charset="0"/>
              </a:rPr>
              <a:t>Ekspandirani polistiren (EPS), poznatiji kao stiropor, popularan je materijal za toplinsku izolaciju koji se koristi u mnogim objektima. Specijalne </a:t>
            </a:r>
            <a:r>
              <a:rPr lang="hr-HR" sz="1200" b="0" i="0" dirty="0" err="1">
                <a:solidFill>
                  <a:srgbClr val="000000"/>
                </a:solidFill>
                <a:effectLst/>
                <a:latin typeface="Noto Sans" panose="020B0502040504020204" pitchFamily="34" charset="0"/>
              </a:rPr>
              <a:t>polistirenske</a:t>
            </a:r>
            <a:r>
              <a:rPr lang="hr-HR" sz="1200" b="0" i="0" dirty="0">
                <a:solidFill>
                  <a:srgbClr val="000000"/>
                </a:solidFill>
                <a:effectLst/>
                <a:latin typeface="Noto Sans" panose="020B0502040504020204" pitchFamily="34" charset="0"/>
              </a:rPr>
              <a:t> ploče izrađuju se postupkom ekspandiranja. Sastoje se 98% od zraka pa imaju vrlo dobra </a:t>
            </a:r>
            <a:r>
              <a:rPr lang="hr-HR" sz="1200" b="0" i="0" dirty="0" err="1">
                <a:solidFill>
                  <a:srgbClr val="000000"/>
                </a:solidFill>
                <a:effectLst/>
                <a:latin typeface="Noto Sans" panose="020B0502040504020204" pitchFamily="34" charset="0"/>
              </a:rPr>
              <a:t>termoizolacijska</a:t>
            </a:r>
            <a:r>
              <a:rPr lang="hr-HR" sz="1200" b="0" i="0" dirty="0">
                <a:solidFill>
                  <a:srgbClr val="000000"/>
                </a:solidFill>
                <a:effectLst/>
                <a:latin typeface="Noto Sans" panose="020B0502040504020204" pitchFamily="34" charset="0"/>
              </a:rPr>
              <a:t> svojstva.  EPS je lagan, izdržljiv i jednostavan za ugradnju. Ima visoku R-vrijednost, što znači da učinkovito zadržava toplinu i osigurava ugodnu temperaturu u zgradi. EPS ploče općenito se mogu koristiti za izolaciju fasada, a mogu biti i idealan izbor za zidove, podove i krovove.</a:t>
            </a:r>
          </a:p>
          <a:p>
            <a:pPr marL="171450" indent="-171450" algn="l" fontAlgn="base">
              <a:buFont typeface="Arial" panose="020B0604020202020204" pitchFamily="34" charset="0"/>
              <a:buChar char="•"/>
            </a:pPr>
            <a:r>
              <a:rPr lang="hr-HR" sz="1200" b="0" i="0" dirty="0">
                <a:solidFill>
                  <a:srgbClr val="000000"/>
                </a:solidFill>
                <a:effectLst/>
                <a:latin typeface="Noto Sans" panose="020B0502040504020204" pitchFamily="34" charset="0"/>
              </a:rPr>
              <a:t>Kamena vuna je vrsta </a:t>
            </a:r>
            <a:r>
              <a:rPr lang="hr-HR" sz="1200" b="0" i="0" dirty="0" err="1">
                <a:solidFill>
                  <a:srgbClr val="000000"/>
                </a:solidFill>
                <a:effectLst/>
                <a:latin typeface="Noto Sans" panose="020B0502040504020204" pitchFamily="34" charset="0"/>
              </a:rPr>
              <a:t>termoizolacijskog</a:t>
            </a:r>
            <a:r>
              <a:rPr lang="hr-HR" sz="1200" b="0" i="0" dirty="0">
                <a:solidFill>
                  <a:srgbClr val="000000"/>
                </a:solidFill>
                <a:effectLst/>
                <a:latin typeface="Noto Sans" panose="020B0502040504020204" pitchFamily="34" charset="0"/>
              </a:rPr>
              <a:t> materijala koji se proizvodi od prirodnog bazaltnog kamena. Velika joj je prednost vatrootpornost, kao i sposobnost filtriranja buke u objektu. Kompleksan je i fleksibilan materijal koji nema toplinskog kretanja, s posebnom jakom sposobnošću toplinske izolacije</a:t>
            </a:r>
            <a:r>
              <a:rPr lang="hr-HR" sz="1200" dirty="0">
                <a:solidFill>
                  <a:srgbClr val="000000"/>
                </a:solidFill>
                <a:latin typeface="Noto Sans" panose="020B0502040504020204" pitchFamily="34" charset="0"/>
              </a:rPr>
              <a:t>.</a:t>
            </a:r>
            <a:r>
              <a:rPr lang="hr-HR" sz="1200" b="0" i="0" dirty="0">
                <a:solidFill>
                  <a:srgbClr val="000000"/>
                </a:solidFill>
                <a:effectLst/>
                <a:latin typeface="Noto Sans" panose="020B0502040504020204" pitchFamily="34" charset="0"/>
              </a:rPr>
              <a:t> Zbog svoje svestranosti idealan je i za zidove, podove i krovove, ali također može pomoći u sprječavanju ulaska oborina i vlage između krovova ili zidova. Također se može koristiti za izolaciju spremnika i cijevi. </a:t>
            </a:r>
          </a:p>
          <a:p>
            <a:pPr marL="171450" indent="-171450" algn="l" fontAlgn="base">
              <a:buFont typeface="Arial" panose="020B0604020202020204" pitchFamily="34" charset="0"/>
              <a:buChar char="•"/>
            </a:pPr>
            <a:r>
              <a:rPr lang="hr-HR" sz="1200" i="0" dirty="0">
                <a:effectLst/>
                <a:latin typeface="Noto Sans" panose="020B0502040504020204" pitchFamily="34" charset="0"/>
              </a:rPr>
              <a:t>XPS ploče (</a:t>
            </a:r>
            <a:r>
              <a:rPr lang="hr-HR" sz="1200" i="0" dirty="0" err="1">
                <a:effectLst/>
                <a:latin typeface="Noto Sans" panose="020B0502040504020204" pitchFamily="34" charset="0"/>
              </a:rPr>
              <a:t>stirodur</a:t>
            </a:r>
            <a:r>
              <a:rPr lang="hr-HR" sz="1200" i="0" dirty="0">
                <a:effectLst/>
                <a:latin typeface="Noto Sans" panose="020B0502040504020204" pitchFamily="34" charset="0"/>
              </a:rPr>
              <a:t>) su izolacijski materijal kojeg odlikuje mala sposobnost upijanja</a:t>
            </a:r>
            <a:r>
              <a:rPr lang="hr-HR" sz="1200" b="0" i="0" dirty="0">
                <a:effectLst/>
                <a:latin typeface="Noto Sans" panose="020B0502040504020204" pitchFamily="34" charset="0"/>
              </a:rPr>
              <a:t>, a istovremeno je visoko otporan na fizička oštećenja. On je jako dobar izbor za područje zidova temeljne baze, podruma ili podnožja koje je u izravnom kontaktu s tlom. </a:t>
            </a:r>
            <a:endParaRPr lang="hr-HR" sz="1200" dirty="0">
              <a:latin typeface="Noto Sans" panose="020B0502040504020204" pitchFamily="34" charset="0"/>
            </a:endParaRPr>
          </a:p>
          <a:p>
            <a:pPr marL="171450" indent="-171450" algn="l" fontAlgn="base">
              <a:buFont typeface="Arial" panose="020B0604020202020204" pitchFamily="34" charset="0"/>
              <a:buChar char="•"/>
            </a:pPr>
            <a:r>
              <a:rPr lang="hr-HR" sz="1200" b="0" i="0" dirty="0">
                <a:solidFill>
                  <a:srgbClr val="000000"/>
                </a:solidFill>
                <a:effectLst/>
                <a:latin typeface="Noto Sans" panose="020B0502040504020204" pitchFamily="34" charset="0"/>
              </a:rPr>
              <a:t>Fenolne ploče kao izolacijski materijal vam garantiraju najbolju toplinsku izolaciju. Ona je čest izbor za nove zgrade i renovacije. Fenolne ploče zadovoljavaju najviše standarde kada su u pitanju uštede energije i pasivna gradnja. </a:t>
            </a:r>
          </a:p>
          <a:p>
            <a:pPr marL="171450" indent="-171450" algn="just" fontAlgn="base">
              <a:buFont typeface="Arial" panose="020B0604020202020204" pitchFamily="34" charset="0"/>
              <a:buChar char="•"/>
            </a:pPr>
            <a:endParaRPr lang="hr-HR" sz="1200" b="0" i="0" dirty="0">
              <a:solidFill>
                <a:srgbClr val="000000"/>
              </a:solidFill>
              <a:effectLst/>
              <a:latin typeface="Noto Sans" panose="020B0502040504020204" pitchFamily="34" charset="0"/>
            </a:endParaRPr>
          </a:p>
          <a:p>
            <a:pPr marL="285750" indent="-285750">
              <a:buFont typeface="Arial" panose="020B0604020202020204" pitchFamily="34" charset="0"/>
              <a:buChar char="•"/>
            </a:pPr>
            <a:endParaRPr lang="hr-HR" dirty="0">
              <a:latin typeface="Noto Sans" panose="020B0502040504020204" pitchFamily="34" charset="0"/>
            </a:endParaRPr>
          </a:p>
        </p:txBody>
      </p:sp>
      <p:pic>
        <p:nvPicPr>
          <p:cNvPr id="7" name="Picture 11" descr="A black and orange logo&#10;&#10;Description automatically generated">
            <a:extLst>
              <a:ext uri="{FF2B5EF4-FFF2-40B4-BE49-F238E27FC236}">
                <a16:creationId xmlns:a16="http://schemas.microsoft.com/office/drawing/2014/main" id="{1E22AA60-709C-4547-8B1A-329B2C4F2086}"/>
              </a:ext>
            </a:extLst>
          </p:cNvPr>
          <p:cNvPicPr>
            <a:picLocks noChangeAspect="1"/>
          </p:cNvPicPr>
          <p:nvPr/>
        </p:nvPicPr>
        <p:blipFill>
          <a:blip r:embed="rId2"/>
          <a:stretch>
            <a:fillRect/>
          </a:stretch>
        </p:blipFill>
        <p:spPr>
          <a:xfrm>
            <a:off x="304800" y="263159"/>
            <a:ext cx="1371600" cy="454653"/>
          </a:xfrm>
          <a:prstGeom prst="rect">
            <a:avLst/>
          </a:prstGeom>
        </p:spPr>
      </p:pic>
    </p:spTree>
    <p:extLst>
      <p:ext uri="{BB962C8B-B14F-4D97-AF65-F5344CB8AC3E}">
        <p14:creationId xmlns:p14="http://schemas.microsoft.com/office/powerpoint/2010/main" val="2432437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1BC438D7-9E68-4344-F385-96F345B2F118}"/>
              </a:ext>
            </a:extLst>
          </p:cNvPr>
          <p:cNvSpPr txBox="1"/>
          <p:nvPr/>
        </p:nvSpPr>
        <p:spPr>
          <a:xfrm>
            <a:off x="712264" y="818063"/>
            <a:ext cx="8687659" cy="1015663"/>
          </a:xfrm>
          <a:prstGeom prst="rect">
            <a:avLst/>
          </a:prstGeom>
          <a:noFill/>
        </p:spPr>
        <p:txBody>
          <a:bodyPr wrap="square" rtlCol="0">
            <a:spAutoFit/>
          </a:bodyPr>
          <a:lstStyle/>
          <a:p>
            <a:pPr algn="l"/>
            <a:r>
              <a:rPr lang="hr-HR" sz="1200" dirty="0">
                <a:latin typeface="Noto Sans" panose="020B0502040504020204" pitchFamily="34" charset="0"/>
                <a:ea typeface="Noto Sans" panose="020B0502040504020204" pitchFamily="34" charset="0"/>
                <a:cs typeface="Noto Sans" panose="020B0502040504020204" pitchFamily="34" charset="0"/>
              </a:rPr>
              <a:t>Trenutno većina objekata (kuća/stan) troši oko 250 kWh/m2 – preporuka struke je da se teži postizanju </a:t>
            </a:r>
            <a:r>
              <a:rPr lang="hr-HR" sz="1200" dirty="0" err="1">
                <a:latin typeface="Noto Sans" panose="020B0502040504020204" pitchFamily="34" charset="0"/>
                <a:ea typeface="Noto Sans" panose="020B0502040504020204" pitchFamily="34" charset="0"/>
                <a:cs typeface="Noto Sans" panose="020B0502040504020204" pitchFamily="34" charset="0"/>
              </a:rPr>
              <a:t>niskoenergetske</a:t>
            </a:r>
            <a:r>
              <a:rPr lang="hr-HR" sz="1200" dirty="0">
                <a:latin typeface="Noto Sans" panose="020B0502040504020204" pitchFamily="34" charset="0"/>
                <a:ea typeface="Noto Sans" panose="020B0502040504020204" pitchFamily="34" charset="0"/>
                <a:cs typeface="Noto Sans" panose="020B0502040504020204" pitchFamily="34" charset="0"/>
              </a:rPr>
              <a:t> kuće (5 – 40 kWh/m2 godišnje)  ili pasivne kuće (do 15 kWh/m2) – što znači postavljenje izolacije min 20 – 30 cm na vanjski zid ali i na krov. Izgradnja fasade uključuje izolaciju, žbukanje i bojanje fasade. </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Najniža cijena za izradu fasade s materijalom je 30 €/m2, a najviša 50 €/m2. Najviše je uvjetovana vrstom izolacije.</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sp>
        <p:nvSpPr>
          <p:cNvPr id="5" name="TekstniOkvir 4">
            <a:extLst>
              <a:ext uri="{FF2B5EF4-FFF2-40B4-BE49-F238E27FC236}">
                <a16:creationId xmlns:a16="http://schemas.microsoft.com/office/drawing/2014/main" id="{3E1C0BA9-31D3-E5C7-2CAF-FF935753B56F}"/>
              </a:ext>
            </a:extLst>
          </p:cNvPr>
          <p:cNvSpPr txBox="1"/>
          <p:nvPr/>
        </p:nvSpPr>
        <p:spPr>
          <a:xfrm>
            <a:off x="3962686" y="2742340"/>
            <a:ext cx="1828800" cy="369332"/>
          </a:xfrm>
          <a:prstGeom prst="rect">
            <a:avLst/>
          </a:prstGeom>
          <a:noFill/>
        </p:spPr>
        <p:txBody>
          <a:bodyPr wrap="square" rtlCol="0">
            <a:spAutoFit/>
          </a:bodyPr>
          <a:lstStyle/>
          <a:p>
            <a:pPr algn="l"/>
            <a:endParaRPr lang="sr-Latn-RS" dirty="0">
              <a:latin typeface="Noto Sans" panose="020B0502040504020204" pitchFamily="34" charset="0"/>
            </a:endParaRPr>
          </a:p>
        </p:txBody>
      </p:sp>
      <p:sp>
        <p:nvSpPr>
          <p:cNvPr id="7" name="TekstniOkvir 6">
            <a:extLst>
              <a:ext uri="{FF2B5EF4-FFF2-40B4-BE49-F238E27FC236}">
                <a16:creationId xmlns:a16="http://schemas.microsoft.com/office/drawing/2014/main" id="{2BB063F7-5B14-5C3D-1699-3E60BACE3BFB}"/>
              </a:ext>
            </a:extLst>
          </p:cNvPr>
          <p:cNvSpPr txBox="1"/>
          <p:nvPr/>
        </p:nvSpPr>
        <p:spPr>
          <a:xfrm>
            <a:off x="711294" y="3899147"/>
            <a:ext cx="8785058" cy="3231654"/>
          </a:xfrm>
          <a:prstGeom prst="rect">
            <a:avLst/>
          </a:prstGeom>
          <a:noFill/>
        </p:spPr>
        <p:txBody>
          <a:bodyPr wrap="square" rtlCol="0">
            <a:spAutoFit/>
          </a:bodyPr>
          <a:lstStyle/>
          <a:p>
            <a:pPr algn="l"/>
            <a:r>
              <a:rPr lang="hr-HR" sz="1200" b="1" dirty="0">
                <a:latin typeface="Noto Sans" panose="020B0502040504020204" pitchFamily="34" charset="0"/>
                <a:ea typeface="Noto Sans" panose="020B0502040504020204" pitchFamily="34" charset="0"/>
                <a:cs typeface="Noto Sans" panose="020B0502040504020204" pitchFamily="34" charset="0"/>
              </a:rPr>
              <a:t>Velike investicije</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 • Izoliranje vanjske ovojnice (fasada)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Optimalna izolacija debljine 12 cm pogodna je za primorske i toplije dijelove zemlje.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Optimalna izolacija debljine 17 cm pogodna je za unutrašnjost Hrvatske.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Izolacijom debljine 20 cm i više dostižu se parametri </a:t>
            </a:r>
            <a:r>
              <a:rPr lang="hr-HR" sz="1200" dirty="0" err="1">
                <a:latin typeface="Noto Sans" panose="020B0502040504020204" pitchFamily="34" charset="0"/>
                <a:ea typeface="Noto Sans" panose="020B0502040504020204" pitchFamily="34" charset="0"/>
                <a:cs typeface="Noto Sans" panose="020B0502040504020204" pitchFamily="34" charset="0"/>
              </a:rPr>
              <a:t>niskoenergetske</a:t>
            </a:r>
            <a:r>
              <a:rPr lang="hr-HR" sz="1200" dirty="0">
                <a:latin typeface="Noto Sans" panose="020B0502040504020204" pitchFamily="34" charset="0"/>
                <a:ea typeface="Noto Sans" panose="020B0502040504020204" pitchFamily="34" charset="0"/>
                <a:cs typeface="Noto Sans" panose="020B0502040504020204" pitchFamily="34" charset="0"/>
              </a:rPr>
              <a:t> kuće, a time i dugoročno veća ušteda na troškovima grijanja. </a:t>
            </a:r>
          </a:p>
          <a:p>
            <a:pPr algn="l"/>
            <a:endParaRPr lang="hr-HR" sz="1200" b="1"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b="1" dirty="0">
                <a:latin typeface="Noto Sans" panose="020B0502040504020204" pitchFamily="34" charset="0"/>
                <a:ea typeface="Noto Sans" panose="020B0502040504020204" pitchFamily="34" charset="0"/>
                <a:cs typeface="Noto Sans" panose="020B0502040504020204" pitchFamily="34" charset="0"/>
              </a:rPr>
              <a:t>Srednje investicije</a:t>
            </a:r>
            <a:r>
              <a:rPr lang="hr-HR" sz="1200" dirty="0">
                <a:latin typeface="Noto Sans" panose="020B0502040504020204" pitchFamily="34" charset="0"/>
                <a:ea typeface="Noto Sans" panose="020B0502040504020204" pitchFamily="34" charset="0"/>
                <a:cs typeface="Noto Sans" panose="020B0502040504020204" pitchFamily="34" charset="0"/>
              </a:rPr>
              <a:t>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 Na sjevernoj strani objekta posaditi brzorastuća visoka stabla koja će osigurati zaštitu od vjetra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 Nadstrešnicu na južnoj strani projektirati ovisno o geografskoj širini na kojoj se kuća nalazi</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b="1" dirty="0">
                <a:latin typeface="Noto Sans" panose="020B0502040504020204" pitchFamily="34" charset="0"/>
                <a:ea typeface="Noto Sans" panose="020B0502040504020204" pitchFamily="34" charset="0"/>
                <a:cs typeface="Noto Sans" panose="020B0502040504020204" pitchFamily="34" charset="0"/>
              </a:rPr>
              <a:t>Male investicije</a:t>
            </a:r>
            <a:r>
              <a:rPr lang="hr-HR" sz="1200" dirty="0">
                <a:latin typeface="Noto Sans" panose="020B0502040504020204" pitchFamily="34" charset="0"/>
                <a:ea typeface="Noto Sans" panose="020B0502040504020204" pitchFamily="34" charset="0"/>
                <a:cs typeface="Noto Sans" panose="020B0502040504020204" pitchFamily="34" charset="0"/>
              </a:rPr>
              <a:t>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 Spriječiti gubitke topline, prodore zraka, propuha ili vlage kroz otvore koristeći silikon, poliuretansku (</a:t>
            </a:r>
            <a:r>
              <a:rPr lang="hr-HR" sz="1200" dirty="0" err="1">
                <a:latin typeface="Noto Sans" panose="020B0502040504020204" pitchFamily="34" charset="0"/>
                <a:ea typeface="Noto Sans" panose="020B0502040504020204" pitchFamily="34" charset="0"/>
                <a:cs typeface="Noto Sans" panose="020B0502040504020204" pitchFamily="34" charset="0"/>
              </a:rPr>
              <a:t>pur</a:t>
            </a:r>
            <a:r>
              <a:rPr lang="hr-HR" sz="1200" dirty="0">
                <a:latin typeface="Noto Sans" panose="020B0502040504020204" pitchFamily="34" charset="0"/>
                <a:ea typeface="Noto Sans" panose="020B0502040504020204" pitchFamily="34" charset="0"/>
                <a:cs typeface="Noto Sans" panose="020B0502040504020204" pitchFamily="34" charset="0"/>
              </a:rPr>
              <a:t>) pjenu, „metlice“ ili zaštitne gumice – lijepljenjem izolacijske trake oko prozora i vrata smanjit ćemo toplinske gubitke.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Cijena trake je 5,31€/m, a </a:t>
            </a:r>
            <a:r>
              <a:rPr lang="hr-HR" sz="1200" dirty="0" err="1">
                <a:latin typeface="Noto Sans" panose="020B0502040504020204" pitchFamily="34" charset="0"/>
                <a:ea typeface="Noto Sans" panose="020B0502040504020204" pitchFamily="34" charset="0"/>
                <a:cs typeface="Noto Sans" panose="020B0502040504020204" pitchFamily="34" charset="0"/>
              </a:rPr>
              <a:t>pur</a:t>
            </a:r>
            <a:r>
              <a:rPr lang="hr-HR" sz="1200" dirty="0">
                <a:latin typeface="Noto Sans" panose="020B0502040504020204" pitchFamily="34" charset="0"/>
                <a:ea typeface="Noto Sans" panose="020B0502040504020204" pitchFamily="34" charset="0"/>
                <a:cs typeface="Noto Sans" panose="020B0502040504020204" pitchFamily="34" charset="0"/>
              </a:rPr>
              <a:t> pjene od 6€ do 10€. Ušteda godišnje je oko 53€.</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 U hladne prostorije zimi staviti deblje i veće tepihe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 Ne zaklanjati prozore na južnoj strani u hladnom periodu</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3" name="Slika 2">
            <a:extLst>
              <a:ext uri="{FF2B5EF4-FFF2-40B4-BE49-F238E27FC236}">
                <a16:creationId xmlns:a16="http://schemas.microsoft.com/office/drawing/2014/main" id="{3655E712-E0E5-050C-42CD-2FD08758A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986" y="1912805"/>
            <a:ext cx="3903866" cy="2370609"/>
          </a:xfrm>
          <a:prstGeom prst="rect">
            <a:avLst/>
          </a:prstGeom>
        </p:spPr>
      </p:pic>
      <p:pic>
        <p:nvPicPr>
          <p:cNvPr id="6" name="Picture 11" descr="A black and orange logo&#10;&#10;Description automatically generated">
            <a:extLst>
              <a:ext uri="{FF2B5EF4-FFF2-40B4-BE49-F238E27FC236}">
                <a16:creationId xmlns:a16="http://schemas.microsoft.com/office/drawing/2014/main" id="{10DCC252-84E9-40EB-B528-DFC206ED9516}"/>
              </a:ext>
            </a:extLst>
          </p:cNvPr>
          <p:cNvPicPr>
            <a:picLocks noChangeAspect="1"/>
          </p:cNvPicPr>
          <p:nvPr/>
        </p:nvPicPr>
        <p:blipFill>
          <a:blip r:embed="rId3"/>
          <a:stretch>
            <a:fillRect/>
          </a:stretch>
        </p:blipFill>
        <p:spPr>
          <a:xfrm>
            <a:off x="304800" y="263159"/>
            <a:ext cx="1371600" cy="454653"/>
          </a:xfrm>
          <a:prstGeom prst="rect">
            <a:avLst/>
          </a:prstGeom>
        </p:spPr>
      </p:pic>
    </p:spTree>
    <p:extLst>
      <p:ext uri="{BB962C8B-B14F-4D97-AF65-F5344CB8AC3E}">
        <p14:creationId xmlns:p14="http://schemas.microsoft.com/office/powerpoint/2010/main" val="2193994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625A6889-D980-7A2C-8F7A-4077FC978E2D}"/>
              </a:ext>
            </a:extLst>
          </p:cNvPr>
          <p:cNvSpPr txBox="1"/>
          <p:nvPr/>
        </p:nvSpPr>
        <p:spPr>
          <a:xfrm>
            <a:off x="645407" y="1306859"/>
            <a:ext cx="8650993" cy="830997"/>
          </a:xfrm>
          <a:prstGeom prst="rect">
            <a:avLst/>
          </a:prstGeom>
          <a:noFill/>
        </p:spPr>
        <p:txBody>
          <a:bodyPr wrap="square" rtlCol="0">
            <a:spAutoFit/>
          </a:bodyPr>
          <a:lstStyle/>
          <a:p>
            <a:pPr algn="l"/>
            <a:r>
              <a:rPr lang="hr-HR" sz="1200" dirty="0">
                <a:latin typeface="Noto Sans" panose="020B0502040504020204" pitchFamily="34" charset="0"/>
              </a:rPr>
              <a:t>Površina prozora i vrata najčešće je 25 % površine stambenog prostora. Ako se tih 25 % prekrije energetski učinkovitim prozorima, temperatura u stambenom prostoru može porasti za 4-5 °C, a razina buke može se smanjiti za oko 40 dB. Prozori uvelike utječu na gubitak topline u stambenom prostoru. Površina stakla je između 70 % i 90 % površine prozora i njihova svojstva značajno utječu na sveukupne termo-tehničke parametre prozora.</a:t>
            </a:r>
            <a:endParaRPr lang="sr-Latn-RS" sz="1200" dirty="0">
              <a:latin typeface="Noto Sans" panose="020B0502040504020204" pitchFamily="34" charset="0"/>
            </a:endParaRPr>
          </a:p>
        </p:txBody>
      </p:sp>
      <p:sp>
        <p:nvSpPr>
          <p:cNvPr id="4" name="TekstniOkvir 3">
            <a:extLst>
              <a:ext uri="{FF2B5EF4-FFF2-40B4-BE49-F238E27FC236}">
                <a16:creationId xmlns:a16="http://schemas.microsoft.com/office/drawing/2014/main" id="{6F61395D-706B-A1A5-59EA-3FA6445EDF9B}"/>
              </a:ext>
            </a:extLst>
          </p:cNvPr>
          <p:cNvSpPr txBox="1"/>
          <p:nvPr/>
        </p:nvSpPr>
        <p:spPr>
          <a:xfrm>
            <a:off x="645407" y="2372388"/>
            <a:ext cx="9357990" cy="4893647"/>
          </a:xfrm>
          <a:prstGeom prst="rect">
            <a:avLst/>
          </a:prstGeom>
          <a:noFill/>
        </p:spPr>
        <p:txBody>
          <a:bodyPr wrap="square" rtlCol="0">
            <a:spAutoFit/>
          </a:bodyPr>
          <a:lstStyle/>
          <a:p>
            <a:pPr algn="l"/>
            <a:r>
              <a:rPr lang="hr-HR" sz="1200" b="1" dirty="0">
                <a:latin typeface="Noto Sans" panose="020B0502040504020204" pitchFamily="34" charset="0"/>
              </a:rPr>
              <a:t>Vrste prozora:</a:t>
            </a:r>
          </a:p>
          <a:p>
            <a:pPr algn="l"/>
            <a:r>
              <a:rPr lang="hr-HR" sz="1200" b="1" dirty="0">
                <a:latin typeface="Noto Sans" panose="020B0502040504020204" pitchFamily="34" charset="0"/>
              </a:rPr>
              <a:t>PVC prozori  (plastični prozori) </a:t>
            </a:r>
          </a:p>
          <a:p>
            <a:pPr marL="171450" indent="-171450" algn="l">
              <a:buFont typeface="Arial" panose="020B0604020202020204" pitchFamily="34" charset="0"/>
              <a:buChar char="•"/>
            </a:pPr>
            <a:r>
              <a:rPr lang="hr-HR" sz="1200" dirty="0">
                <a:latin typeface="Noto Sans" panose="020B0502040504020204" pitchFamily="34" charset="0"/>
              </a:rPr>
              <a:t>Profile prozora dijelimo u A, B i C klase</a:t>
            </a:r>
          </a:p>
          <a:p>
            <a:pPr marL="171450" indent="-171450" algn="l">
              <a:buFont typeface="Arial" panose="020B0604020202020204" pitchFamily="34" charset="0"/>
              <a:buChar char="•"/>
            </a:pPr>
            <a:r>
              <a:rPr lang="hr-HR" sz="1200" dirty="0">
                <a:latin typeface="Noto Sans" panose="020B0502040504020204" pitchFamily="34" charset="0"/>
              </a:rPr>
              <a:t>Standardni PVC prozori imaju pet do osam komora </a:t>
            </a:r>
          </a:p>
          <a:p>
            <a:pPr marL="171450" indent="-171450" algn="l">
              <a:buFont typeface="Arial" panose="020B0604020202020204" pitchFamily="34" charset="0"/>
              <a:buChar char="•"/>
            </a:pPr>
            <a:r>
              <a:rPr lang="hr-HR" sz="1200" dirty="0">
                <a:latin typeface="Noto Sans" panose="020B0502040504020204" pitchFamily="34" charset="0"/>
              </a:rPr>
              <a:t>PVC materijal je prilično osjetljiv na promjene temperature (širi se i skuplja), pa stoga nije prikladan za ostakljenje velikih površina</a:t>
            </a:r>
          </a:p>
          <a:p>
            <a:pPr marL="171450" indent="-171450" algn="l">
              <a:buFont typeface="Arial" panose="020B0604020202020204" pitchFamily="34" charset="0"/>
              <a:buChar char="•"/>
            </a:pPr>
            <a:r>
              <a:rPr lang="hr-HR" sz="1200" dirty="0">
                <a:latin typeface="Noto Sans" panose="020B0502040504020204" pitchFamily="34" charset="0"/>
              </a:rPr>
              <a:t>Financijski prihvatljiviji</a:t>
            </a:r>
          </a:p>
          <a:p>
            <a:pPr algn="l"/>
            <a:r>
              <a:rPr lang="hr-HR" sz="1200" b="1" dirty="0">
                <a:latin typeface="Noto Sans" panose="020B0502040504020204" pitchFamily="34" charset="0"/>
              </a:rPr>
              <a:t>Drveni prozori </a:t>
            </a:r>
          </a:p>
          <a:p>
            <a:pPr algn="l"/>
            <a:r>
              <a:rPr lang="hr-HR" sz="1200" dirty="0">
                <a:latin typeface="Noto Sans" panose="020B0502040504020204" pitchFamily="34" charset="0"/>
              </a:rPr>
              <a:t>• umjesto masivnog drveta koriste se slojevi ljepila zahvaljujući kojima ono ostaje fleksibilno, ali se ne deformira pod utjecajem promjena temperature ili vlage. </a:t>
            </a:r>
          </a:p>
          <a:p>
            <a:pPr algn="l"/>
            <a:r>
              <a:rPr lang="hr-HR" sz="1200" dirty="0">
                <a:latin typeface="Noto Sans" panose="020B0502040504020204" pitchFamily="34" charset="0"/>
              </a:rPr>
              <a:t>• u fazi proizvodnje drvo je zaštićeno visokokvalitetnim lakovima ili bojama, zahvaljujući čemu stječe otpornost na vanjske čimbenike </a:t>
            </a:r>
          </a:p>
          <a:p>
            <a:pPr algn="l"/>
            <a:r>
              <a:rPr lang="hr-HR" sz="1200" dirty="0">
                <a:latin typeface="Noto Sans" panose="020B0502040504020204" pitchFamily="34" charset="0"/>
              </a:rPr>
              <a:t>• jednom godišnje treba ih temeljito očistiti i osvježiti, </a:t>
            </a:r>
          </a:p>
          <a:p>
            <a:pPr algn="l"/>
            <a:r>
              <a:rPr lang="hr-HR" sz="1200" dirty="0">
                <a:latin typeface="Noto Sans" panose="020B0502040504020204" pitchFamily="34" charset="0"/>
              </a:rPr>
              <a:t>• svakih nekoliko godina (4-8 ) trebali biti podvrgnuti obnavljajućim postupcima </a:t>
            </a:r>
          </a:p>
          <a:p>
            <a:pPr algn="l"/>
            <a:r>
              <a:rPr lang="hr-HR" sz="1200" dirty="0">
                <a:latin typeface="Noto Sans" panose="020B0502040504020204" pitchFamily="34" charset="0"/>
              </a:rPr>
              <a:t>• iako su skuplji za održavanje, drveni prozori imaju dulji vijek trajanja, u usporedbi s PVC proizvodima  čak do nekoliko desetaka godina </a:t>
            </a:r>
          </a:p>
          <a:p>
            <a:pPr algn="l"/>
            <a:r>
              <a:rPr lang="hr-HR" sz="1200" b="1" dirty="0">
                <a:latin typeface="Noto Sans" panose="020B0502040504020204" pitchFamily="34" charset="0"/>
              </a:rPr>
              <a:t>Metalni (željezo, aluminij) prozori </a:t>
            </a:r>
          </a:p>
          <a:p>
            <a:pPr algn="l"/>
            <a:r>
              <a:rPr lang="hr-HR" sz="1200" dirty="0">
                <a:latin typeface="Noto Sans" panose="020B0502040504020204" pitchFamily="34" charset="0"/>
              </a:rPr>
              <a:t>• po cijeni je takav prozor za 40 % skuplji od drvenog ili PVC </a:t>
            </a:r>
          </a:p>
          <a:p>
            <a:pPr algn="l"/>
            <a:r>
              <a:rPr lang="hr-HR" sz="1200" dirty="0">
                <a:latin typeface="Noto Sans" panose="020B0502040504020204" pitchFamily="34" charset="0"/>
              </a:rPr>
              <a:t>• lošija izolacijska svojstva od, na primjer, PVC-a, pa stoga ne štiti od propuštanja topline iznutra </a:t>
            </a:r>
          </a:p>
          <a:p>
            <a:pPr algn="l"/>
            <a:r>
              <a:rPr lang="hr-HR" sz="1200" dirty="0">
                <a:latin typeface="Noto Sans" panose="020B0502040504020204" pitchFamily="34" charset="0"/>
              </a:rPr>
              <a:t>• velika ostakljenja, npr. U modernoj gradnji, </a:t>
            </a:r>
          </a:p>
          <a:p>
            <a:pPr algn="l"/>
            <a:r>
              <a:rPr lang="hr-HR" sz="1200" dirty="0">
                <a:latin typeface="Noto Sans" panose="020B0502040504020204" pitchFamily="34" charset="0"/>
              </a:rPr>
              <a:t>• aluminij se ne deformira, krut je, a istodobno vrlo izdržljiv i otporan na utjecaje vanjskih čimbenika ili razarajuće korozije. </a:t>
            </a:r>
          </a:p>
          <a:p>
            <a:pPr algn="l"/>
            <a:r>
              <a:rPr lang="hr-HR" sz="1200" dirty="0">
                <a:latin typeface="Noto Sans" panose="020B0502040504020204" pitchFamily="34" charset="0"/>
              </a:rPr>
              <a:t>• nije potrebno nikakvo održavanje </a:t>
            </a:r>
          </a:p>
          <a:p>
            <a:pPr algn="l"/>
            <a:r>
              <a:rPr lang="hr-HR" sz="1200" b="1" dirty="0">
                <a:latin typeface="Noto Sans" panose="020B0502040504020204" pitchFamily="34" charset="0"/>
              </a:rPr>
              <a:t>Kombinacija drvo i metala (ALU – drvo) </a:t>
            </a:r>
          </a:p>
          <a:p>
            <a:pPr algn="l"/>
            <a:r>
              <a:rPr lang="hr-HR" sz="1200" dirty="0">
                <a:latin typeface="Noto Sans" panose="020B0502040504020204" pitchFamily="34" charset="0"/>
              </a:rPr>
              <a:t>• kombinacija drva iznutra i aluminija izvana </a:t>
            </a:r>
          </a:p>
          <a:p>
            <a:pPr algn="l"/>
            <a:r>
              <a:rPr lang="hr-HR" sz="1200" dirty="0">
                <a:latin typeface="Noto Sans" panose="020B0502040504020204" pitchFamily="34" charset="0"/>
              </a:rPr>
              <a:t>• dobra </a:t>
            </a:r>
            <a:r>
              <a:rPr lang="hr-HR" sz="1200" dirty="0" err="1">
                <a:latin typeface="Noto Sans" panose="020B0502040504020204" pitchFamily="34" charset="0"/>
              </a:rPr>
              <a:t>izolativnost</a:t>
            </a:r>
            <a:r>
              <a:rPr lang="hr-HR" sz="1200" dirty="0">
                <a:latin typeface="Noto Sans" panose="020B0502040504020204" pitchFamily="34" charset="0"/>
              </a:rPr>
              <a:t> bez kondenzacije </a:t>
            </a:r>
          </a:p>
          <a:p>
            <a:pPr algn="l"/>
            <a:r>
              <a:rPr lang="hr-HR" sz="1200" dirty="0">
                <a:latin typeface="Noto Sans" panose="020B0502040504020204" pitchFamily="34" charset="0"/>
              </a:rPr>
              <a:t>• nešto su skuplji</a:t>
            </a:r>
            <a:endParaRPr lang="sr-Latn-RS" sz="1200" dirty="0">
              <a:latin typeface="Noto Sans" panose="020B0502040504020204" pitchFamily="34" charset="0"/>
            </a:endParaRPr>
          </a:p>
        </p:txBody>
      </p:sp>
      <p:sp>
        <p:nvSpPr>
          <p:cNvPr id="6" name="TekstniOkvir 5">
            <a:extLst>
              <a:ext uri="{FF2B5EF4-FFF2-40B4-BE49-F238E27FC236}">
                <a16:creationId xmlns:a16="http://schemas.microsoft.com/office/drawing/2014/main" id="{33C5476D-071E-1999-8C3A-91FAB9567F1B}"/>
              </a:ext>
            </a:extLst>
          </p:cNvPr>
          <p:cNvSpPr txBox="1"/>
          <p:nvPr/>
        </p:nvSpPr>
        <p:spPr>
          <a:xfrm>
            <a:off x="645407" y="818595"/>
            <a:ext cx="8773601" cy="461665"/>
          </a:xfrm>
          <a:prstGeom prst="rect">
            <a:avLst/>
          </a:prstGeom>
          <a:noFill/>
        </p:spPr>
        <p:txBody>
          <a:bodyPr wrap="square" rtlCol="0">
            <a:spAutoFit/>
          </a:bodyPr>
          <a:lstStyle/>
          <a:p>
            <a:pPr algn="l"/>
            <a:r>
              <a:rPr lang="hr-HR" sz="1200" b="1" dirty="0">
                <a:latin typeface="Noto Sans" panose="020B0502040504020204" pitchFamily="34" charset="0"/>
              </a:rPr>
              <a:t>Otvori (prozori, vrata) </a:t>
            </a:r>
            <a:r>
              <a:rPr lang="hr-HR" sz="1200" dirty="0">
                <a:latin typeface="Noto Sans" panose="020B0502040504020204" pitchFamily="34" charset="0"/>
              </a:rPr>
              <a:t>utječu na to koliko topline izlazi vani i koliko hladnoće prodire unutra. Gubici topline kroz stare prozore i vrata u jednoj obiteljskoj kući mogu doseći i do 40% ukupne energije koja se koristi za grijanje.</a:t>
            </a:r>
            <a:endParaRPr lang="sr-Latn-RS" sz="1200" dirty="0">
              <a:latin typeface="Noto Sans" panose="020B0502040504020204" pitchFamily="34" charset="0"/>
            </a:endParaRPr>
          </a:p>
        </p:txBody>
      </p:sp>
      <p:pic>
        <p:nvPicPr>
          <p:cNvPr id="5" name="Picture 11" descr="A black and orange logo&#10;&#10;Description automatically generated">
            <a:extLst>
              <a:ext uri="{FF2B5EF4-FFF2-40B4-BE49-F238E27FC236}">
                <a16:creationId xmlns:a16="http://schemas.microsoft.com/office/drawing/2014/main" id="{FBC37832-A3F5-4FD8-94B7-8C116190F580}"/>
              </a:ext>
            </a:extLst>
          </p:cNvPr>
          <p:cNvPicPr>
            <a:picLocks noChangeAspect="1"/>
          </p:cNvPicPr>
          <p:nvPr/>
        </p:nvPicPr>
        <p:blipFill>
          <a:blip r:embed="rId2"/>
          <a:stretch>
            <a:fillRect/>
          </a:stretch>
        </p:blipFill>
        <p:spPr>
          <a:xfrm>
            <a:off x="304800" y="263159"/>
            <a:ext cx="1371600" cy="454653"/>
          </a:xfrm>
          <a:prstGeom prst="rect">
            <a:avLst/>
          </a:prstGeom>
        </p:spPr>
      </p:pic>
    </p:spTree>
    <p:extLst>
      <p:ext uri="{BB962C8B-B14F-4D97-AF65-F5344CB8AC3E}">
        <p14:creationId xmlns:p14="http://schemas.microsoft.com/office/powerpoint/2010/main" val="3870392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28294AE2-FF17-6E29-E18C-BE4D86C1DC49}"/>
              </a:ext>
            </a:extLst>
          </p:cNvPr>
          <p:cNvSpPr txBox="1"/>
          <p:nvPr/>
        </p:nvSpPr>
        <p:spPr>
          <a:xfrm>
            <a:off x="2819400" y="713420"/>
            <a:ext cx="5138345" cy="523220"/>
          </a:xfrm>
          <a:prstGeom prst="rect">
            <a:avLst/>
          </a:prstGeom>
          <a:noFill/>
        </p:spPr>
        <p:txBody>
          <a:bodyPr wrap="square" rtlCol="0">
            <a:spAutoFit/>
          </a:bodyPr>
          <a:lstStyle/>
          <a:p>
            <a:pPr algn="l"/>
            <a:r>
              <a:rPr lang="hr-HR"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SAVJETOVANJE O ENERGETSKOJ UČINKOVITOSTI U </a:t>
            </a:r>
            <a:r>
              <a:rPr lang="hr-HR" sz="1400" b="1" dirty="0" err="1">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OSSu</a:t>
            </a:r>
            <a:endParaRPr lang="hr-HR"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a:p>
            <a:pPr algn="l"/>
            <a:endParaRPr lang="sr-Latn-RS"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 name="TekstniOkvir 2">
            <a:extLst>
              <a:ext uri="{FF2B5EF4-FFF2-40B4-BE49-F238E27FC236}">
                <a16:creationId xmlns:a16="http://schemas.microsoft.com/office/drawing/2014/main" id="{36612DFE-0933-7BDC-6664-5DD2459DDD4B}"/>
              </a:ext>
            </a:extLst>
          </p:cNvPr>
          <p:cNvSpPr txBox="1"/>
          <p:nvPr/>
        </p:nvSpPr>
        <p:spPr>
          <a:xfrm>
            <a:off x="743522" y="1190183"/>
            <a:ext cx="8266556" cy="2492990"/>
          </a:xfrm>
          <a:prstGeom prst="rect">
            <a:avLst/>
          </a:prstGeom>
          <a:noFill/>
        </p:spPr>
        <p:txBody>
          <a:bodyPr wrap="square" lIns="91440" tIns="45720" rIns="91440" bIns="45720" rtlCol="0" anchor="t">
            <a:spAutoFit/>
          </a:bodyPr>
          <a:lstStyle/>
          <a:p>
            <a:pPr algn="l"/>
            <a:r>
              <a:rPr lang="hr-HR" sz="1200" dirty="0">
                <a:latin typeface="Noto Sans" panose="020B0502040504020204" pitchFamily="34" charset="0"/>
                <a:ea typeface="Noto Sans" panose="020B0502040504020204" pitchFamily="34" charset="0"/>
                <a:cs typeface="Noto Sans" panose="020B0502040504020204" pitchFamily="34" charset="0"/>
              </a:rPr>
              <a:t>Savjetovanje ne može imati ‘recept’ ili popis koraka koji bi se mogao koristiti u svakoj situaciji i pri svakom upitu upravo zbog različitosti problematika i osobnosti pojedinaca. Na temelju postojećeg iskustva moguće je definirati nekoliko faza savjetovanja i generalnih uputa koje će olakšati proces energetskog savjetovanja.</a:t>
            </a:r>
          </a:p>
          <a:p>
            <a:pPr algn="l"/>
            <a:r>
              <a:rPr lang="hr-HR" sz="1200" b="1" dirty="0">
                <a:latin typeface="Noto Sans" panose="020B0502040504020204" pitchFamily="34" charset="0"/>
                <a:ea typeface="Noto Sans" panose="020B0502040504020204" pitchFamily="34" charset="0"/>
                <a:cs typeface="Noto Sans" panose="020B0502040504020204" pitchFamily="34" charset="0"/>
              </a:rPr>
              <a:t>Savjetovanje u </a:t>
            </a:r>
            <a:r>
              <a:rPr lang="hr-HR" sz="1200" b="1" dirty="0" err="1">
                <a:latin typeface="Noto Sans" panose="020B0502040504020204" pitchFamily="34" charset="0"/>
                <a:ea typeface="Noto Sans" panose="020B0502040504020204" pitchFamily="34" charset="0"/>
                <a:cs typeface="Noto Sans" panose="020B0502040504020204" pitchFamily="34" charset="0"/>
              </a:rPr>
              <a:t>OSS</a:t>
            </a:r>
            <a:r>
              <a:rPr lang="hr-HR" sz="1200" dirty="0" err="1">
                <a:latin typeface="Noto Sans" panose="020B0502040504020204" pitchFamily="34" charset="0"/>
                <a:ea typeface="Noto Sans" panose="020B0502040504020204" pitchFamily="34" charset="0"/>
                <a:cs typeface="Noto Sans" panose="020B0502040504020204" pitchFamily="34" charset="0"/>
              </a:rPr>
              <a:t>u</a:t>
            </a:r>
            <a:r>
              <a:rPr lang="hr-HR" sz="1200" dirty="0">
                <a:latin typeface="Noto Sans" panose="020B0502040504020204" pitchFamily="34" charset="0"/>
                <a:ea typeface="Noto Sans" panose="020B0502040504020204" pitchFamily="34" charset="0"/>
                <a:cs typeface="Noto Sans" panose="020B0502040504020204" pitchFamily="34" charset="0"/>
              </a:rPr>
              <a:t> se razlikuje od savjetovanja na terenu po tome što svoje savjetovanje temeljite na informacijama koje su vam rečene, bez uvida u nekretninu.</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b="1" dirty="0">
                <a:latin typeface="Noto Sans" panose="020B0502040504020204" pitchFamily="34" charset="0"/>
                <a:ea typeface="Noto Sans" panose="020B0502040504020204" pitchFamily="34" charset="0"/>
                <a:cs typeface="Noto Sans" panose="020B0502040504020204" pitchFamily="34" charset="0"/>
              </a:rPr>
              <a:t>Pri razgovoru s korisnicima/klijentima, potrebno je uzeti u obzir nekoliko čimbenika:</a:t>
            </a:r>
          </a:p>
          <a:p>
            <a:pPr marL="342900" indent="-342900" algn="l">
              <a:buAutoNum type="arabicParenR"/>
            </a:pPr>
            <a:r>
              <a:rPr lang="hr-HR" sz="1200" dirty="0">
                <a:latin typeface="Noto Sans" panose="020B0502040504020204" pitchFamily="34" charset="0"/>
                <a:ea typeface="Noto Sans" panose="020B0502040504020204" pitchFamily="34" charset="0"/>
                <a:cs typeface="Noto Sans" panose="020B0502040504020204" pitchFamily="34" charset="0"/>
              </a:rPr>
              <a:t>Dob </a:t>
            </a:r>
          </a:p>
          <a:p>
            <a:pPr marL="342900" indent="-342900" algn="l">
              <a:buAutoNum type="arabicParenR"/>
            </a:pPr>
            <a:r>
              <a:rPr lang="hr-HR" sz="1200" dirty="0">
                <a:latin typeface="Noto Sans" panose="020B0502040504020204" pitchFamily="34" charset="0"/>
                <a:ea typeface="Noto Sans" panose="020B0502040504020204" pitchFamily="34" charset="0"/>
                <a:cs typeface="Noto Sans" panose="020B0502040504020204" pitchFamily="34" charset="0"/>
              </a:rPr>
              <a:t>Tehničko (ne)znanje </a:t>
            </a:r>
          </a:p>
          <a:p>
            <a:pPr marL="342900" indent="-342900" algn="l">
              <a:buAutoNum type="arabicParenR"/>
            </a:pPr>
            <a:r>
              <a:rPr lang="hr-HR" sz="1200" dirty="0">
                <a:latin typeface="Noto Sans" panose="020B0502040504020204" pitchFamily="34" charset="0"/>
                <a:ea typeface="Noto Sans" panose="020B0502040504020204" pitchFamily="34" charset="0"/>
                <a:cs typeface="Noto Sans" panose="020B0502040504020204" pitchFamily="34" charset="0"/>
              </a:rPr>
              <a:t>Potrebe i stvarne mogućnosti</a:t>
            </a:r>
          </a:p>
          <a:p>
            <a:pPr marL="342900" indent="-342900" algn="l">
              <a:buAutoNum type="arabicParenR"/>
            </a:pPr>
            <a:r>
              <a:rPr lang="hr-HR" sz="1200" dirty="0">
                <a:latin typeface="Noto Sans" panose="020B0502040504020204" pitchFamily="34" charset="0"/>
                <a:ea typeface="Noto Sans" panose="020B0502040504020204" pitchFamily="34" charset="0"/>
                <a:cs typeface="Noto Sans" panose="020B0502040504020204" pitchFamily="34" charset="0"/>
              </a:rPr>
              <a:t>Spremnost na informacije </a:t>
            </a:r>
          </a:p>
          <a:p>
            <a:pPr marL="342900" indent="-342900" algn="l">
              <a:buAutoNum type="arabicParenR"/>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p:txBody>
      </p:sp>
      <p:sp>
        <p:nvSpPr>
          <p:cNvPr id="6" name="TekstniOkvir 5">
            <a:extLst>
              <a:ext uri="{FF2B5EF4-FFF2-40B4-BE49-F238E27FC236}">
                <a16:creationId xmlns:a16="http://schemas.microsoft.com/office/drawing/2014/main" id="{1B90174F-3EBE-E6EB-580E-B24338EAC5C3}"/>
              </a:ext>
            </a:extLst>
          </p:cNvPr>
          <p:cNvSpPr txBox="1"/>
          <p:nvPr/>
        </p:nvSpPr>
        <p:spPr>
          <a:xfrm>
            <a:off x="743522" y="3898326"/>
            <a:ext cx="6714337" cy="2123658"/>
          </a:xfrm>
          <a:prstGeom prst="rect">
            <a:avLst/>
          </a:prstGeom>
          <a:noFill/>
        </p:spPr>
        <p:txBody>
          <a:bodyPr wrap="square" lIns="91440" tIns="45720" rIns="91440" bIns="45720" anchor="t">
            <a:spAutoFit/>
          </a:bodyPr>
          <a:lstStyle/>
          <a:p>
            <a:r>
              <a:rPr lang="hr-HR" sz="1200" b="1" dirty="0">
                <a:latin typeface="Noto Sans" panose="020B0502040504020204" pitchFamily="34" charset="0"/>
                <a:ea typeface="Noto Sans" panose="020B0502040504020204" pitchFamily="34" charset="0"/>
                <a:cs typeface="Noto Sans" panose="020B0502040504020204" pitchFamily="34" charset="0"/>
              </a:rPr>
              <a:t>Prilikom savjetovanja potrebno se zapitati:</a:t>
            </a:r>
          </a:p>
          <a:p>
            <a:pPr marL="171450" indent="-171450">
              <a:buFont typeface="Arial" panose="020B0604020202020204" pitchFamily="34" charset="0"/>
              <a:buChar char="•"/>
            </a:pP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Gdje su najveći gubici energije?</a:t>
            </a:r>
            <a:r>
              <a:rPr lang="hr-HR" sz="1200" dirty="0">
                <a:solidFill>
                  <a:srgbClr val="1F1F1F"/>
                </a:solidFill>
                <a:latin typeface="Noto Sans" panose="020B0502040504020204" pitchFamily="34" charset="0"/>
                <a:ea typeface="Noto Sans" panose="020B0502040504020204" pitchFamily="34" charset="0"/>
                <a:cs typeface="Noto Sans" panose="020B0502040504020204" pitchFamily="34" charset="0"/>
              </a:rPr>
              <a:t> </a:t>
            </a:r>
          </a:p>
          <a:p>
            <a:pPr marL="171450" indent="-171450">
              <a:buFont typeface="Arial" panose="020B0604020202020204" pitchFamily="34" charset="0"/>
              <a:buChar char="•"/>
            </a:pPr>
            <a:r>
              <a:rPr lang="hr-HR" sz="1200" dirty="0">
                <a:solidFill>
                  <a:srgbClr val="1F1F1F"/>
                </a:solidFill>
                <a:latin typeface="Noto Sans" panose="020B0502040504020204" pitchFamily="34" charset="0"/>
                <a:ea typeface="Noto Sans" panose="020B0502040504020204" pitchFamily="34" charset="0"/>
                <a:cs typeface="Noto Sans" panose="020B0502040504020204" pitchFamily="34" charset="0"/>
              </a:rPr>
              <a:t>K</a:t>
            </a: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oji bi </a:t>
            </a:r>
            <a:r>
              <a:rPr lang="hr-HR" sz="1200" dirty="0">
                <a:solidFill>
                  <a:srgbClr val="1F1F1F"/>
                </a:solidFill>
                <a:latin typeface="Noto Sans" panose="020B0502040504020204" pitchFamily="34" charset="0"/>
                <a:ea typeface="Noto Sans" panose="020B0502040504020204" pitchFamily="34" charset="0"/>
                <a:cs typeface="Noto Sans" panose="020B0502040504020204" pitchFamily="34" charset="0"/>
              </a:rPr>
              <a:t>zahvat</a:t>
            </a: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i omogućili najveći povrat uloženog vremena i novca? </a:t>
            </a:r>
          </a:p>
          <a:p>
            <a:pPr marL="171450" indent="-171450">
              <a:buFont typeface="Arial" panose="020B0604020202020204" pitchFamily="34" charset="0"/>
              <a:buChar char="•"/>
            </a:pP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 Koliko će vremena trebati da se ulaganje u energetsku učinkovitost isplati u uštedi troškova energije? </a:t>
            </a:r>
          </a:p>
          <a:p>
            <a:pPr marL="171450" indent="-171450">
              <a:buFont typeface="Arial" panose="020B0604020202020204" pitchFamily="34" charset="0"/>
              <a:buChar char="•"/>
            </a:pP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Koliko dugo osoba planira posjedovati svoj sadašnji dom? </a:t>
            </a:r>
            <a:endParaRPr lang="hr-HR" sz="1200" dirty="0">
              <a:solidFill>
                <a:srgbClr val="1F1F1F"/>
              </a:solidFill>
              <a:latin typeface="Noto Sans" panose="020B0502040504020204" pitchFamily="34" charset="0"/>
              <a:ea typeface="Noto Sans" panose="020B0502040504020204" pitchFamily="34" charset="0"/>
              <a:cs typeface="Noto Sans" panose="020B0502040504020204" pitchFamily="34" charset="0"/>
            </a:endParaRPr>
          </a:p>
          <a:p>
            <a:pPr marL="171450" indent="-171450">
              <a:buFont typeface="Arial" panose="020B0604020202020204" pitchFamily="34" charset="0"/>
              <a:buChar char="•"/>
            </a:pP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Što bi sada pomoglo da dom bude najudobniji? </a:t>
            </a:r>
          </a:p>
          <a:p>
            <a:pPr marL="171450" indent="-171450">
              <a:buFont typeface="Arial" panose="020B0604020202020204" pitchFamily="34" charset="0"/>
              <a:buChar char="•"/>
            </a:pP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Koje projekte planirati za budućnost? </a:t>
            </a:r>
            <a:endParaRPr lang="hr-HR" sz="1200" dirty="0">
              <a:solidFill>
                <a:srgbClr val="1F1F1F"/>
              </a:solidFill>
              <a:latin typeface="Noto Sans" panose="020B0502040504020204" pitchFamily="34" charset="0"/>
              <a:ea typeface="Noto Sans" panose="020B0502040504020204" pitchFamily="34" charset="0"/>
              <a:cs typeface="Noto Sans" panose="020B0502040504020204" pitchFamily="34" charset="0"/>
            </a:endParaRPr>
          </a:p>
          <a:p>
            <a:pPr marL="171450" indent="-171450">
              <a:buFont typeface="Arial" panose="020B0604020202020204" pitchFamily="34" charset="0"/>
              <a:buChar char="•"/>
            </a:pP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Što osoba može učiniti sama? </a:t>
            </a:r>
          </a:p>
          <a:p>
            <a:pPr marL="171450" indent="-171450">
              <a:buFont typeface="Arial" panose="020B0604020202020204" pitchFamily="34" charset="0"/>
              <a:buChar char="•"/>
            </a:pPr>
            <a:r>
              <a:rPr lang="hr-HR" sz="1200" dirty="0">
                <a:solidFill>
                  <a:srgbClr val="1F1F1F"/>
                </a:solidFill>
                <a:latin typeface="Noto Sans" panose="020B0502040504020204" pitchFamily="34" charset="0"/>
                <a:ea typeface="Noto Sans" panose="020B0502040504020204" pitchFamily="34" charset="0"/>
                <a:cs typeface="Noto Sans" panose="020B0502040504020204" pitchFamily="34" charset="0"/>
              </a:rPr>
              <a:t>Koga</a:t>
            </a: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 bi osoba trebala </a:t>
            </a:r>
            <a:r>
              <a:rPr lang="hr-HR" sz="1200" dirty="0">
                <a:solidFill>
                  <a:srgbClr val="1F1F1F"/>
                </a:solidFill>
                <a:latin typeface="Noto Sans" panose="020B0502040504020204" pitchFamily="34" charset="0"/>
                <a:ea typeface="Noto Sans" panose="020B0502040504020204" pitchFamily="34" charset="0"/>
                <a:cs typeface="Noto Sans" panose="020B0502040504020204" pitchFamily="34" charset="0"/>
              </a:rPr>
              <a:t>unajmiti (arhitekt, inženjer, majstor)</a:t>
            </a: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 </a:t>
            </a:r>
            <a:endParaRPr lang="hr-HR" sz="1200" dirty="0">
              <a:solidFill>
                <a:srgbClr val="1F1F1F"/>
              </a:solidFill>
              <a:latin typeface="Noto Sans" panose="020B0502040504020204" pitchFamily="34" charset="0"/>
              <a:ea typeface="Noto Sans" panose="020B0502040504020204" pitchFamily="34" charset="0"/>
              <a:cs typeface="Noto Sans" panose="020B0502040504020204" pitchFamily="34" charset="0"/>
            </a:endParaRPr>
          </a:p>
          <a:p>
            <a:pPr marL="171450" indent="-171450">
              <a:buFont typeface="Arial" panose="020B0604020202020204" pitchFamily="34" charset="0"/>
              <a:buChar char="•"/>
            </a:pP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Koliki je </a:t>
            </a:r>
            <a:r>
              <a:rPr lang="hr-HR" sz="1200" dirty="0">
                <a:solidFill>
                  <a:srgbClr val="1F1F1F"/>
                </a:solidFill>
                <a:latin typeface="Noto Sans" panose="020B0502040504020204" pitchFamily="34" charset="0"/>
                <a:ea typeface="Noto Sans" panose="020B0502040504020204" pitchFamily="34" charset="0"/>
                <a:cs typeface="Noto Sans" panose="020B0502040504020204" pitchFamily="34" charset="0"/>
              </a:rPr>
              <a:t>p</a:t>
            </a: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roračun?</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11" descr="A black and orange logo&#10;&#10;Description automatically generated">
            <a:extLst>
              <a:ext uri="{FF2B5EF4-FFF2-40B4-BE49-F238E27FC236}">
                <a16:creationId xmlns:a16="http://schemas.microsoft.com/office/drawing/2014/main" id="{24C1FF0E-016D-4E0E-97CF-CAF927A5AAE1}"/>
              </a:ext>
            </a:extLst>
          </p:cNvPr>
          <p:cNvPicPr>
            <a:picLocks noChangeAspect="1"/>
          </p:cNvPicPr>
          <p:nvPr/>
        </p:nvPicPr>
        <p:blipFill>
          <a:blip r:embed="rId2"/>
          <a:stretch>
            <a:fillRect/>
          </a:stretch>
        </p:blipFill>
        <p:spPr>
          <a:xfrm>
            <a:off x="304800" y="263159"/>
            <a:ext cx="1371600" cy="454653"/>
          </a:xfrm>
          <a:prstGeom prst="rect">
            <a:avLst/>
          </a:prstGeom>
        </p:spPr>
      </p:pic>
    </p:spTree>
    <p:extLst>
      <p:ext uri="{BB962C8B-B14F-4D97-AF65-F5344CB8AC3E}">
        <p14:creationId xmlns:p14="http://schemas.microsoft.com/office/powerpoint/2010/main" val="4049685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a:extLst>
              <a:ext uri="{FF2B5EF4-FFF2-40B4-BE49-F238E27FC236}">
                <a16:creationId xmlns:a16="http://schemas.microsoft.com/office/drawing/2014/main" id="{65921207-817D-0503-A0F8-FBE0245171A0}"/>
              </a:ext>
            </a:extLst>
          </p:cNvPr>
          <p:cNvSpPr txBox="1"/>
          <p:nvPr/>
        </p:nvSpPr>
        <p:spPr>
          <a:xfrm rot="10800000" flipV="1">
            <a:off x="738154" y="3611433"/>
            <a:ext cx="4224371" cy="3416320"/>
          </a:xfrm>
          <a:prstGeom prst="rect">
            <a:avLst/>
          </a:prstGeom>
          <a:noFill/>
        </p:spPr>
        <p:txBody>
          <a:bodyPr wrap="square" rtlCol="0">
            <a:spAutoFit/>
          </a:bodyPr>
          <a:lstStyle/>
          <a:p>
            <a:pPr marL="228600" indent="-228600" algn="l">
              <a:buFont typeface="+mj-lt"/>
              <a:buAutoNum type="arabicPeriod"/>
            </a:pPr>
            <a:r>
              <a:rPr lang="hr-HR" sz="1200" dirty="0">
                <a:latin typeface="Noto Sans" panose="020B0502040504020204" pitchFamily="34" charset="0"/>
                <a:ea typeface="Noto Sans" panose="020B0502040504020204" pitchFamily="34" charset="0"/>
                <a:cs typeface="Noto Sans" panose="020B0502040504020204" pitchFamily="34" charset="0"/>
              </a:rPr>
              <a:t>In</a:t>
            </a:r>
            <a:r>
              <a:rPr lang="sr-Latn-RS" sz="1200" dirty="0">
                <a:latin typeface="Noto Sans" panose="020B0502040504020204" pitchFamily="34" charset="0"/>
                <a:ea typeface="Noto Sans" panose="020B0502040504020204" pitchFamily="34" charset="0"/>
                <a:cs typeface="Noto Sans" panose="020B0502040504020204" pitchFamily="34" charset="0"/>
              </a:rPr>
              <a:t>icijalni sastanak </a:t>
            </a: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28600" indent="-228600" algn="l">
              <a:buFont typeface="+mj-lt"/>
              <a:buAutoNum type="arabicPeriod"/>
            </a:pPr>
            <a:r>
              <a:rPr lang="sr-Latn-RS" sz="1200" dirty="0">
                <a:latin typeface="Noto Sans" panose="020B0502040504020204" pitchFamily="34" charset="0"/>
                <a:ea typeface="Noto Sans" panose="020B0502040504020204" pitchFamily="34" charset="0"/>
                <a:cs typeface="Noto Sans" panose="020B0502040504020204" pitchFamily="34" charset="0"/>
              </a:rPr>
              <a:t>Definiranje ugovornih obaveza te definiranje načina komunikacije s klijentom </a:t>
            </a: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28600" indent="-228600" algn="l">
              <a:buFont typeface="+mj-lt"/>
              <a:buAutoNum type="arabicPeriod"/>
            </a:pPr>
            <a:r>
              <a:rPr lang="sr-Latn-RS" sz="1200" dirty="0">
                <a:latin typeface="Noto Sans" panose="020B0502040504020204" pitchFamily="34" charset="0"/>
                <a:ea typeface="Noto Sans" panose="020B0502040504020204" pitchFamily="34" charset="0"/>
                <a:cs typeface="Noto Sans" panose="020B0502040504020204" pitchFamily="34" charset="0"/>
              </a:rPr>
              <a:t>Prikupljanje osnovnih podataka </a:t>
            </a:r>
            <a:r>
              <a:rPr lang="hr-HR" sz="1200" dirty="0">
                <a:latin typeface="Noto Sans" panose="020B0502040504020204" pitchFamily="34" charset="0"/>
                <a:ea typeface="Noto Sans" panose="020B0502040504020204" pitchFamily="34" charset="0"/>
                <a:cs typeface="Noto Sans" panose="020B0502040504020204" pitchFamily="34" charset="0"/>
              </a:rPr>
              <a:t>(p</a:t>
            </a:r>
            <a:r>
              <a:rPr lang="sr-Latn-RS" sz="1200" dirty="0">
                <a:latin typeface="Noto Sans" panose="020B0502040504020204" pitchFamily="34" charset="0"/>
                <a:ea typeface="Noto Sans" panose="020B0502040504020204" pitchFamily="34" charset="0"/>
                <a:cs typeface="Noto Sans" panose="020B0502040504020204" pitchFamily="34" charset="0"/>
              </a:rPr>
              <a:t>odaci o potrošnji energije</a:t>
            </a:r>
            <a:r>
              <a:rPr lang="hr-HR" sz="1200" dirty="0">
                <a:latin typeface="Noto Sans" panose="020B0502040504020204" pitchFamily="34" charset="0"/>
                <a:ea typeface="Noto Sans" panose="020B0502040504020204" pitchFamily="34" charset="0"/>
                <a:cs typeface="Noto Sans" panose="020B0502040504020204" pitchFamily="34" charset="0"/>
              </a:rPr>
              <a:t>, po</a:t>
            </a:r>
            <a:r>
              <a:rPr lang="sr-Latn-RS" sz="1200" dirty="0">
                <a:latin typeface="Noto Sans" panose="020B0502040504020204" pitchFamily="34" charset="0"/>
                <a:ea typeface="Noto Sans" panose="020B0502040504020204" pitchFamily="34" charset="0"/>
                <a:cs typeface="Noto Sans" panose="020B0502040504020204" pitchFamily="34" charset="0"/>
              </a:rPr>
              <a:t>daci o tarifnim sustavima za sve energente</a:t>
            </a:r>
            <a:r>
              <a:rPr lang="hr-HR" sz="1200" dirty="0">
                <a:latin typeface="Noto Sans" panose="020B0502040504020204" pitchFamily="34" charset="0"/>
                <a:ea typeface="Noto Sans" panose="020B0502040504020204" pitchFamily="34" charset="0"/>
                <a:cs typeface="Noto Sans" panose="020B0502040504020204" pitchFamily="34" charset="0"/>
              </a:rPr>
              <a:t>, p</a:t>
            </a:r>
            <a:r>
              <a:rPr lang="sr-Latn-RS" sz="1200" dirty="0">
                <a:latin typeface="Noto Sans" panose="020B0502040504020204" pitchFamily="34" charset="0"/>
                <a:ea typeface="Noto Sans" panose="020B0502040504020204" pitchFamily="34" charset="0"/>
                <a:cs typeface="Noto Sans" panose="020B0502040504020204" pitchFamily="34" charset="0"/>
              </a:rPr>
              <a:t>odaci o dostupnim energentima na lokaciji</a:t>
            </a:r>
            <a:r>
              <a:rPr lang="hr-HR" sz="1200" dirty="0">
                <a:latin typeface="Noto Sans" panose="020B0502040504020204" pitchFamily="34" charset="0"/>
                <a:ea typeface="Noto Sans" panose="020B0502040504020204" pitchFamily="34" charset="0"/>
                <a:cs typeface="Noto Sans" panose="020B0502040504020204" pitchFamily="34" charset="0"/>
              </a:rPr>
              <a:t>, pod</a:t>
            </a:r>
            <a:r>
              <a:rPr lang="sr-Latn-RS" sz="1200" dirty="0">
                <a:latin typeface="Noto Sans" panose="020B0502040504020204" pitchFamily="34" charset="0"/>
                <a:ea typeface="Noto Sans" panose="020B0502040504020204" pitchFamily="34" charset="0"/>
                <a:cs typeface="Noto Sans" panose="020B0502040504020204" pitchFamily="34" charset="0"/>
              </a:rPr>
              <a:t>aci o prethodno poduzetim mjerama energetske učinkovitosti</a:t>
            </a:r>
            <a:r>
              <a:rPr lang="hr-HR" sz="1200" dirty="0">
                <a:latin typeface="Noto Sans" panose="020B0502040504020204" pitchFamily="34" charset="0"/>
                <a:ea typeface="Noto Sans" panose="020B0502040504020204" pitchFamily="34" charset="0"/>
                <a:cs typeface="Noto Sans" panose="020B0502040504020204" pitchFamily="34" charset="0"/>
              </a:rPr>
              <a:t>)</a:t>
            </a:r>
          </a:p>
          <a:p>
            <a:pPr marL="228600" indent="-228600" algn="l">
              <a:buFont typeface="+mj-lt"/>
              <a:buAutoNum type="arabicPeriod"/>
            </a:pPr>
            <a:r>
              <a:rPr lang="sr-Latn-RS" sz="1200" dirty="0">
                <a:latin typeface="Noto Sans" panose="020B0502040504020204" pitchFamily="34" charset="0"/>
                <a:ea typeface="Noto Sans" panose="020B0502040504020204" pitchFamily="34" charset="0"/>
                <a:cs typeface="Noto Sans" panose="020B0502040504020204" pitchFamily="34" charset="0"/>
              </a:rPr>
              <a:t>Analiza potrošnje energije u ovisnosti o aktivnostima koje se odvijaju u</a:t>
            </a:r>
            <a:r>
              <a:rPr lang="hr-HR" sz="1200" dirty="0">
                <a:latin typeface="Noto Sans" panose="020B0502040504020204" pitchFamily="34" charset="0"/>
                <a:ea typeface="Noto Sans" panose="020B0502040504020204" pitchFamily="34" charset="0"/>
                <a:cs typeface="Noto Sans" panose="020B0502040504020204" pitchFamily="34" charset="0"/>
              </a:rPr>
              <a:t> nekretnini</a:t>
            </a:r>
          </a:p>
          <a:p>
            <a:pPr marL="228600" indent="-228600" algn="l">
              <a:buFont typeface="+mj-lt"/>
              <a:buAutoNum type="arabicPeriod"/>
            </a:pPr>
            <a:r>
              <a:rPr lang="hr-HR" sz="1200" dirty="0">
                <a:latin typeface="Noto Sans" panose="020B0502040504020204" pitchFamily="34" charset="0"/>
                <a:ea typeface="Noto Sans" panose="020B0502040504020204" pitchFamily="34" charset="0"/>
                <a:cs typeface="Noto Sans" panose="020B0502040504020204" pitchFamily="34" charset="0"/>
              </a:rPr>
              <a:t>O</a:t>
            </a:r>
            <a:r>
              <a:rPr lang="sr-Latn-RS" sz="1200" dirty="0">
                <a:latin typeface="Noto Sans" panose="020B0502040504020204" pitchFamily="34" charset="0"/>
                <a:ea typeface="Noto Sans" panose="020B0502040504020204" pitchFamily="34" charset="0"/>
                <a:cs typeface="Noto Sans" panose="020B0502040504020204" pitchFamily="34" charset="0"/>
              </a:rPr>
              <a:t>pis i razumijevanje aktivnosti koja se odvija u objektu</a:t>
            </a:r>
            <a:r>
              <a:rPr lang="hr-HR" sz="1200" dirty="0">
                <a:latin typeface="Noto Sans" panose="020B0502040504020204" pitchFamily="34" charset="0"/>
                <a:ea typeface="Noto Sans" panose="020B0502040504020204" pitchFamily="34" charset="0"/>
                <a:cs typeface="Noto Sans" panose="020B0502040504020204" pitchFamily="34" charset="0"/>
              </a:rPr>
              <a:t> (a</a:t>
            </a:r>
            <a:r>
              <a:rPr lang="sr-Latn-RS" sz="1200" dirty="0">
                <a:latin typeface="Noto Sans" panose="020B0502040504020204" pitchFamily="34" charset="0"/>
                <a:ea typeface="Noto Sans" panose="020B0502040504020204" pitchFamily="34" charset="0"/>
                <a:cs typeface="Noto Sans" panose="020B0502040504020204" pitchFamily="34" charset="0"/>
              </a:rPr>
              <a:t>naliza trenutne prakse gospodarenja energijom</a:t>
            </a:r>
            <a:r>
              <a:rPr lang="hr-HR" sz="1200" dirty="0">
                <a:latin typeface="Noto Sans" panose="020B0502040504020204" pitchFamily="34" charset="0"/>
                <a:ea typeface="Noto Sans" panose="020B0502040504020204" pitchFamily="34" charset="0"/>
                <a:cs typeface="Noto Sans" panose="020B0502040504020204" pitchFamily="34" charset="0"/>
              </a:rPr>
              <a:t>)</a:t>
            </a:r>
          </a:p>
          <a:p>
            <a:pPr marL="228600" indent="-228600" algn="l">
              <a:buFont typeface="+mj-lt"/>
              <a:buAutoNum type="arabicPeriod"/>
            </a:pPr>
            <a:r>
              <a:rPr lang="sr-Latn-RS" sz="1200" dirty="0">
                <a:latin typeface="Noto Sans" panose="020B0502040504020204" pitchFamily="34" charset="0"/>
                <a:ea typeface="Noto Sans" panose="020B0502040504020204" pitchFamily="34" charset="0"/>
                <a:cs typeface="Noto Sans" panose="020B0502040504020204" pitchFamily="34" charset="0"/>
              </a:rPr>
              <a:t>Analiza i proračun </a:t>
            </a:r>
            <a:r>
              <a:rPr lang="hr-HR" sz="1200" dirty="0">
                <a:latin typeface="Noto Sans" panose="020B0502040504020204" pitchFamily="34" charset="0"/>
                <a:ea typeface="Noto Sans" panose="020B0502040504020204" pitchFamily="34" charset="0"/>
                <a:cs typeface="Noto Sans" panose="020B0502040504020204" pitchFamily="34" charset="0"/>
              </a:rPr>
              <a:t>(te</a:t>
            </a:r>
            <a:r>
              <a:rPr lang="sr-Latn-RS" sz="1200" dirty="0">
                <a:latin typeface="Noto Sans" panose="020B0502040504020204" pitchFamily="34" charset="0"/>
                <a:ea typeface="Noto Sans" panose="020B0502040504020204" pitchFamily="34" charset="0"/>
                <a:cs typeface="Noto Sans" panose="020B0502040504020204" pitchFamily="34" charset="0"/>
              </a:rPr>
              <a:t>hno-ekonomska analiza prepoznatih potencijala za uštede</a:t>
            </a:r>
            <a:r>
              <a:rPr lang="hr-HR" sz="1200" dirty="0">
                <a:latin typeface="Noto Sans" panose="020B0502040504020204" pitchFamily="34" charset="0"/>
                <a:ea typeface="Noto Sans" panose="020B0502040504020204" pitchFamily="34" charset="0"/>
                <a:cs typeface="Noto Sans" panose="020B0502040504020204" pitchFamily="34" charset="0"/>
              </a:rPr>
              <a:t>, lis</a:t>
            </a:r>
            <a:r>
              <a:rPr lang="sr-Latn-RS" sz="1200" dirty="0">
                <a:latin typeface="Noto Sans" panose="020B0502040504020204" pitchFamily="34" charset="0"/>
                <a:ea typeface="Noto Sans" panose="020B0502040504020204" pitchFamily="34" charset="0"/>
                <a:cs typeface="Noto Sans" panose="020B0502040504020204" pitchFamily="34" charset="0"/>
              </a:rPr>
              <a:t>ta prioritetnih mjera energetske učinkovitosti</a:t>
            </a:r>
            <a:r>
              <a:rPr lang="hr-HR" sz="1200" dirty="0">
                <a:latin typeface="Noto Sans" panose="020B0502040504020204" pitchFamily="34" charset="0"/>
                <a:ea typeface="Noto Sans" panose="020B0502040504020204" pitchFamily="34" charset="0"/>
                <a:cs typeface="Noto Sans" panose="020B0502040504020204" pitchFamily="34" charset="0"/>
              </a:rPr>
              <a:t>)</a:t>
            </a:r>
          </a:p>
          <a:p>
            <a:pPr marL="228600" indent="-228600" algn="l">
              <a:buFont typeface="+mj-lt"/>
              <a:buAutoNum type="arabicPeriod"/>
            </a:pPr>
            <a:r>
              <a:rPr lang="hr-HR" sz="1200" dirty="0">
                <a:latin typeface="Noto Sans" panose="020B0502040504020204" pitchFamily="34" charset="0"/>
                <a:ea typeface="Noto Sans" panose="020B0502040504020204" pitchFamily="34" charset="0"/>
                <a:cs typeface="Noto Sans" panose="020B0502040504020204" pitchFamily="34" charset="0"/>
              </a:rPr>
              <a:t>I</a:t>
            </a:r>
            <a:r>
              <a:rPr lang="sr-Latn-RS" sz="1200" dirty="0">
                <a:latin typeface="Noto Sans" panose="020B0502040504020204" pitchFamily="34" charset="0"/>
                <a:ea typeface="Noto Sans" panose="020B0502040504020204" pitchFamily="34" charset="0"/>
                <a:cs typeface="Noto Sans" panose="020B0502040504020204" pitchFamily="34" charset="0"/>
              </a:rPr>
              <a:t>zrada završnog izvješća</a:t>
            </a: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28600" indent="-228600">
              <a:buFont typeface="+mj-lt"/>
              <a:buAutoNum type="arabicPeriod"/>
            </a:pPr>
            <a:r>
              <a:rPr lang="sr-Latn-RS" sz="1200" dirty="0">
                <a:latin typeface="Noto Sans" panose="020B0502040504020204" pitchFamily="34" charset="0"/>
                <a:ea typeface="Noto Sans" panose="020B0502040504020204" pitchFamily="34" charset="0"/>
                <a:cs typeface="Noto Sans" panose="020B0502040504020204" pitchFamily="34" charset="0"/>
              </a:rPr>
              <a:t>Prezentacija za kl</a:t>
            </a:r>
            <a:r>
              <a:rPr lang="hr-HR" sz="1200" dirty="0">
                <a:latin typeface="Noto Sans" panose="020B0502040504020204" pitchFamily="34" charset="0"/>
                <a:ea typeface="Noto Sans" panose="020B0502040504020204" pitchFamily="34" charset="0"/>
                <a:cs typeface="Noto Sans" panose="020B0502040504020204" pitchFamily="34" charset="0"/>
              </a:rPr>
              <a:t>i</a:t>
            </a:r>
            <a:r>
              <a:rPr lang="sr-Latn-RS" sz="1200" dirty="0">
                <a:latin typeface="Noto Sans" panose="020B0502040504020204" pitchFamily="34" charset="0"/>
                <a:ea typeface="Noto Sans" panose="020B0502040504020204" pitchFamily="34" charset="0"/>
                <a:cs typeface="Noto Sans" panose="020B0502040504020204" pitchFamily="34" charset="0"/>
              </a:rPr>
              <a:t>jenta</a:t>
            </a:r>
          </a:p>
        </p:txBody>
      </p:sp>
      <p:sp>
        <p:nvSpPr>
          <p:cNvPr id="6" name="TekstniOkvir 5">
            <a:extLst>
              <a:ext uri="{FF2B5EF4-FFF2-40B4-BE49-F238E27FC236}">
                <a16:creationId xmlns:a16="http://schemas.microsoft.com/office/drawing/2014/main" id="{F13E55DB-25C4-0FC8-86C5-83AF89B97C73}"/>
              </a:ext>
            </a:extLst>
          </p:cNvPr>
          <p:cNvSpPr txBox="1"/>
          <p:nvPr/>
        </p:nvSpPr>
        <p:spPr>
          <a:xfrm rot="10800000" flipV="1">
            <a:off x="647918" y="3162568"/>
            <a:ext cx="4224371" cy="461665"/>
          </a:xfrm>
          <a:prstGeom prst="rect">
            <a:avLst/>
          </a:prstGeom>
          <a:noFill/>
        </p:spPr>
        <p:txBody>
          <a:bodyPr wrap="square" lIns="91440" tIns="45720" rIns="91440" bIns="45720" rtlCol="0" anchor="t">
            <a:spAutoFit/>
          </a:bodyPr>
          <a:lstStyle/>
          <a:p>
            <a:pPr algn="l"/>
            <a:r>
              <a:rPr lang="hr-HR" sz="1200" b="1" dirty="0">
                <a:latin typeface="Noto Sans" panose="020B0502040504020204" pitchFamily="34" charset="0"/>
                <a:ea typeface="Noto Sans" panose="020B0502040504020204" pitchFamily="34" charset="0"/>
                <a:cs typeface="Noto Sans" panose="020B0502040504020204" pitchFamily="34" charset="0"/>
              </a:rPr>
              <a:t>Sveobuhvatno savjetovanje s višestrukim aktivnostima:</a:t>
            </a:r>
            <a:endParaRPr lang="sr-Latn-RS" sz="1200" b="1" dirty="0">
              <a:latin typeface="Noto Sans" panose="020B0502040504020204" pitchFamily="34" charset="0"/>
              <a:ea typeface="Noto Sans" panose="020B0502040504020204" pitchFamily="34" charset="0"/>
              <a:cs typeface="Noto Sans" panose="020B0502040504020204" pitchFamily="34" charset="0"/>
            </a:endParaRPr>
          </a:p>
        </p:txBody>
      </p:sp>
      <p:sp>
        <p:nvSpPr>
          <p:cNvPr id="7" name="TekstniOkvir 6">
            <a:extLst>
              <a:ext uri="{FF2B5EF4-FFF2-40B4-BE49-F238E27FC236}">
                <a16:creationId xmlns:a16="http://schemas.microsoft.com/office/drawing/2014/main" id="{03DFA68F-553F-7510-C4AC-430FC1C131D1}"/>
              </a:ext>
            </a:extLst>
          </p:cNvPr>
          <p:cNvSpPr txBox="1"/>
          <p:nvPr/>
        </p:nvSpPr>
        <p:spPr>
          <a:xfrm>
            <a:off x="635025" y="1211508"/>
            <a:ext cx="4991533" cy="1200329"/>
          </a:xfrm>
          <a:prstGeom prst="rect">
            <a:avLst/>
          </a:prstGeom>
          <a:noFill/>
        </p:spPr>
        <p:txBody>
          <a:bodyPr wrap="square" lIns="91440" tIns="45720" rIns="91440" bIns="45720" rtlCol="0" anchor="t">
            <a:spAutoFit/>
          </a:bodyPr>
          <a:lstStyle/>
          <a:p>
            <a:pPr algn="l"/>
            <a:r>
              <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Jednokratno savjetovanje:</a:t>
            </a:r>
          </a:p>
          <a:p>
            <a:pPr algn="l"/>
            <a:endPar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marL="342900" indent="-342900" algn="l">
              <a:buAutoNum type="arabicPeriod"/>
            </a:pPr>
            <a:r>
              <a:rPr lang="hr-HR" sz="1200" dirty="0">
                <a:solidFill>
                  <a:srgbClr val="000000"/>
                </a:solidFill>
                <a:latin typeface="Noto Sans" panose="020B0502040504020204" pitchFamily="34" charset="0"/>
                <a:ea typeface="Noto Sans" panose="020B0502040504020204" pitchFamily="34" charset="0"/>
                <a:cs typeface="Noto Sans" panose="020B0502040504020204" pitchFamily="34" charset="0"/>
              </a:rPr>
              <a:t>Usmeno prikupljanje informacija o nekretnini</a:t>
            </a:r>
          </a:p>
          <a:p>
            <a:pPr marL="342900" indent="-342900" algn="l">
              <a:buAutoNum type="arabicPeriod"/>
            </a:pPr>
            <a:r>
              <a:rPr lang="hr-HR" sz="1200" dirty="0">
                <a:solidFill>
                  <a:srgbClr val="000000"/>
                </a:solidFill>
                <a:latin typeface="Noto Sans" panose="020B0502040504020204" pitchFamily="34" charset="0"/>
                <a:ea typeface="Noto Sans" panose="020B0502040504020204" pitchFamily="34" charset="0"/>
                <a:cs typeface="Noto Sans" panose="020B0502040504020204" pitchFamily="34" charset="0"/>
              </a:rPr>
              <a:t>Predlaganje mjera i rješenja</a:t>
            </a:r>
          </a:p>
          <a:p>
            <a:pPr marL="342900" indent="-342900" algn="l">
              <a:buAutoNum type="arabicPeriod"/>
            </a:pPr>
            <a:r>
              <a:rPr lang="hr-HR" sz="1200" dirty="0">
                <a:solidFill>
                  <a:srgbClr val="000000"/>
                </a:solidFill>
                <a:latin typeface="Noto Sans" panose="020B0502040504020204" pitchFamily="34" charset="0"/>
                <a:ea typeface="Noto Sans" panose="020B0502040504020204" pitchFamily="34" charset="0"/>
                <a:cs typeface="Noto Sans" panose="020B0502040504020204" pitchFamily="34" charset="0"/>
              </a:rPr>
              <a:t>Završetak komunikacije i davanje kontakta za moguću suradnju</a:t>
            </a:r>
            <a:endParaRPr lang="sr-Latn-RS" sz="120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p:txBody>
      </p:sp>
      <p:cxnSp>
        <p:nvCxnSpPr>
          <p:cNvPr id="9" name="Ravni poveznik sa strelicom 8">
            <a:extLst>
              <a:ext uri="{FF2B5EF4-FFF2-40B4-BE49-F238E27FC236}">
                <a16:creationId xmlns:a16="http://schemas.microsoft.com/office/drawing/2014/main" id="{D522CE02-F53A-2180-4670-6DA17A1CD704}"/>
              </a:ext>
            </a:extLst>
          </p:cNvPr>
          <p:cNvCxnSpPr>
            <a:cxnSpLocks/>
          </p:cNvCxnSpPr>
          <p:nvPr/>
        </p:nvCxnSpPr>
        <p:spPr>
          <a:xfrm>
            <a:off x="5051190" y="1719339"/>
            <a:ext cx="1150735" cy="0"/>
          </a:xfrm>
          <a:prstGeom prst="straightConnector1">
            <a:avLst/>
          </a:prstGeom>
          <a:ln>
            <a:solidFill>
              <a:srgbClr val="67CD95"/>
            </a:solidFill>
            <a:tailEnd type="triangle"/>
          </a:ln>
        </p:spPr>
        <p:style>
          <a:lnRef idx="1">
            <a:schemeClr val="accent1"/>
          </a:lnRef>
          <a:fillRef idx="0">
            <a:schemeClr val="accent1"/>
          </a:fillRef>
          <a:effectRef idx="0">
            <a:schemeClr val="accent1"/>
          </a:effectRef>
          <a:fontRef idx="minor">
            <a:schemeClr val="tx1"/>
          </a:fontRef>
        </p:style>
      </p:cxnSp>
      <p:sp>
        <p:nvSpPr>
          <p:cNvPr id="11" name="TekstniOkvir 10">
            <a:extLst>
              <a:ext uri="{FF2B5EF4-FFF2-40B4-BE49-F238E27FC236}">
                <a16:creationId xmlns:a16="http://schemas.microsoft.com/office/drawing/2014/main" id="{989F176D-F08A-152D-10EC-A3CB27CC484A}"/>
              </a:ext>
            </a:extLst>
          </p:cNvPr>
          <p:cNvSpPr txBox="1"/>
          <p:nvPr/>
        </p:nvSpPr>
        <p:spPr>
          <a:xfrm>
            <a:off x="6558068" y="1396173"/>
            <a:ext cx="2766404" cy="646331"/>
          </a:xfrm>
          <a:prstGeom prst="rect">
            <a:avLst/>
          </a:prstGeom>
          <a:noFill/>
        </p:spPr>
        <p:txBody>
          <a:bodyPr wrap="square" rtlCol="0">
            <a:spAutoFit/>
          </a:bodyPr>
          <a:lstStyle/>
          <a:p>
            <a:pPr algn="l"/>
            <a:r>
              <a:rPr lang="hr-HR" sz="1200" dirty="0">
                <a:latin typeface="Noto Sans" panose="020B0502040504020204" pitchFamily="34" charset="0"/>
                <a:ea typeface="Noto Sans" panose="020B0502040504020204" pitchFamily="34" charset="0"/>
                <a:cs typeface="Noto Sans" panose="020B0502040504020204" pitchFamily="34" charset="0"/>
              </a:rPr>
              <a:t>Obično se radi o klijentu koji želi informaciju, ali neće krenuti u investiciju u skorije vrijeme </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cxnSp>
        <p:nvCxnSpPr>
          <p:cNvPr id="13" name="Ravni poveznik sa strelicom 12">
            <a:extLst>
              <a:ext uri="{FF2B5EF4-FFF2-40B4-BE49-F238E27FC236}">
                <a16:creationId xmlns:a16="http://schemas.microsoft.com/office/drawing/2014/main" id="{E55BFEED-8E68-C4F7-1E50-11052D964628}"/>
              </a:ext>
            </a:extLst>
          </p:cNvPr>
          <p:cNvCxnSpPr>
            <a:cxnSpLocks/>
          </p:cNvCxnSpPr>
          <p:nvPr/>
        </p:nvCxnSpPr>
        <p:spPr>
          <a:xfrm>
            <a:off x="5161117" y="4886507"/>
            <a:ext cx="1150735" cy="0"/>
          </a:xfrm>
          <a:prstGeom prst="straightConnector1">
            <a:avLst/>
          </a:prstGeom>
          <a:ln>
            <a:solidFill>
              <a:srgbClr val="67CD95"/>
            </a:solidFill>
            <a:tailEnd type="triangle"/>
          </a:ln>
        </p:spPr>
        <p:style>
          <a:lnRef idx="1">
            <a:schemeClr val="accent1"/>
          </a:lnRef>
          <a:fillRef idx="0">
            <a:schemeClr val="accent1"/>
          </a:fillRef>
          <a:effectRef idx="0">
            <a:schemeClr val="accent1"/>
          </a:effectRef>
          <a:fontRef idx="minor">
            <a:schemeClr val="tx1"/>
          </a:fontRef>
        </p:style>
      </p:cxnSp>
      <p:sp>
        <p:nvSpPr>
          <p:cNvPr id="15" name="TekstniOkvir 14">
            <a:extLst>
              <a:ext uri="{FF2B5EF4-FFF2-40B4-BE49-F238E27FC236}">
                <a16:creationId xmlns:a16="http://schemas.microsoft.com/office/drawing/2014/main" id="{E08A5CB2-5CAC-A5D0-0813-DDA6C2BE0229}"/>
              </a:ext>
            </a:extLst>
          </p:cNvPr>
          <p:cNvSpPr txBox="1"/>
          <p:nvPr/>
        </p:nvSpPr>
        <p:spPr>
          <a:xfrm>
            <a:off x="6558068" y="4616339"/>
            <a:ext cx="2766404" cy="646331"/>
          </a:xfrm>
          <a:prstGeom prst="rect">
            <a:avLst/>
          </a:prstGeom>
          <a:noFill/>
        </p:spPr>
        <p:txBody>
          <a:bodyPr wrap="square" rtlCol="0">
            <a:spAutoFit/>
          </a:bodyPr>
          <a:lstStyle/>
          <a:p>
            <a:pPr algn="l"/>
            <a:r>
              <a:rPr lang="hr-HR" sz="1200" dirty="0">
                <a:latin typeface="Noto Sans" panose="020B0502040504020204" pitchFamily="34" charset="0"/>
                <a:ea typeface="Noto Sans" panose="020B0502040504020204" pitchFamily="34" charset="0"/>
                <a:cs typeface="Noto Sans" panose="020B0502040504020204" pitchFamily="34" charset="0"/>
              </a:rPr>
              <a:t>Obično se radi o klijentu koji želi krenuti u investiciju i ima osnovne informacije o ulaganju</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cxnSp>
        <p:nvCxnSpPr>
          <p:cNvPr id="17" name="Ravni poveznik sa strelicom 16">
            <a:extLst>
              <a:ext uri="{FF2B5EF4-FFF2-40B4-BE49-F238E27FC236}">
                <a16:creationId xmlns:a16="http://schemas.microsoft.com/office/drawing/2014/main" id="{F6282BD6-6A5C-D104-2271-7E2F3BDD6157}"/>
              </a:ext>
            </a:extLst>
          </p:cNvPr>
          <p:cNvCxnSpPr>
            <a:cxnSpLocks/>
          </p:cNvCxnSpPr>
          <p:nvPr/>
        </p:nvCxnSpPr>
        <p:spPr>
          <a:xfrm>
            <a:off x="6803572" y="2651478"/>
            <a:ext cx="0" cy="116232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kstniOkvir 18">
            <a:extLst>
              <a:ext uri="{FF2B5EF4-FFF2-40B4-BE49-F238E27FC236}">
                <a16:creationId xmlns:a16="http://schemas.microsoft.com/office/drawing/2014/main" id="{DAF5C7C9-89D7-00B6-A847-A3D451E31E53}"/>
              </a:ext>
            </a:extLst>
          </p:cNvPr>
          <p:cNvSpPr txBox="1"/>
          <p:nvPr/>
        </p:nvSpPr>
        <p:spPr>
          <a:xfrm>
            <a:off x="7165375" y="2793236"/>
            <a:ext cx="2302331" cy="1015663"/>
          </a:xfrm>
          <a:prstGeom prst="rect">
            <a:avLst/>
          </a:prstGeom>
          <a:noFill/>
        </p:spPr>
        <p:txBody>
          <a:bodyPr wrap="square" lIns="91440" tIns="45720" rIns="91440" bIns="45720" rtlCol="0" anchor="t">
            <a:spAutoFit/>
          </a:bodyPr>
          <a:lstStyle/>
          <a:p>
            <a:pPr algn="l"/>
            <a:r>
              <a:rPr lang="hr-HR" sz="1200" i="1" dirty="0">
                <a:latin typeface="Noto Sans" panose="020B0502040504020204" pitchFamily="34" charset="0"/>
                <a:ea typeface="Noto Sans" panose="020B0502040504020204" pitchFamily="34" charset="0"/>
                <a:cs typeface="Noto Sans" panose="020B0502040504020204" pitchFamily="34" charset="0"/>
              </a:rPr>
              <a:t>Često nakon nekog vremena klijent iz prve kategorije prelazi u drugu te je kvalitetno jednokratno savjetovanje iznimno važno</a:t>
            </a:r>
            <a:endParaRPr lang="sr-Latn-RS" sz="1200" i="1">
              <a:latin typeface="Noto Sans" panose="020B0502040504020204" pitchFamily="34" charset="0"/>
              <a:ea typeface="Noto Sans" panose="020B0502040504020204" pitchFamily="34" charset="0"/>
              <a:cs typeface="Noto Sans" panose="020B0502040504020204" pitchFamily="34" charset="0"/>
            </a:endParaRPr>
          </a:p>
        </p:txBody>
      </p:sp>
      <p:pic>
        <p:nvPicPr>
          <p:cNvPr id="12" name="Picture 11" descr="A black and orange logo&#10;&#10;Description automatically generated">
            <a:extLst>
              <a:ext uri="{FF2B5EF4-FFF2-40B4-BE49-F238E27FC236}">
                <a16:creationId xmlns:a16="http://schemas.microsoft.com/office/drawing/2014/main" id="{333664D5-ABF2-4046-94FD-CA5A50C6507D}"/>
              </a:ext>
            </a:extLst>
          </p:cNvPr>
          <p:cNvPicPr>
            <a:picLocks noChangeAspect="1"/>
          </p:cNvPicPr>
          <p:nvPr/>
        </p:nvPicPr>
        <p:blipFill>
          <a:blip r:embed="rId2"/>
          <a:stretch>
            <a:fillRect/>
          </a:stretch>
        </p:blipFill>
        <p:spPr>
          <a:xfrm>
            <a:off x="304800" y="263159"/>
            <a:ext cx="1371600" cy="454653"/>
          </a:xfrm>
          <a:prstGeom prst="rect">
            <a:avLst/>
          </a:prstGeom>
        </p:spPr>
      </p:pic>
    </p:spTree>
    <p:extLst>
      <p:ext uri="{BB962C8B-B14F-4D97-AF65-F5344CB8AC3E}">
        <p14:creationId xmlns:p14="http://schemas.microsoft.com/office/powerpoint/2010/main" val="2862176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68F4DB4F-E642-C5C1-4FC8-48C9FDCACC46}"/>
              </a:ext>
            </a:extLst>
          </p:cNvPr>
          <p:cNvSpPr txBox="1"/>
          <p:nvPr/>
        </p:nvSpPr>
        <p:spPr>
          <a:xfrm>
            <a:off x="4100190" y="312013"/>
            <a:ext cx="3909404" cy="738664"/>
          </a:xfrm>
          <a:prstGeom prst="rect">
            <a:avLst/>
          </a:prstGeom>
          <a:noFill/>
        </p:spPr>
        <p:txBody>
          <a:bodyPr wrap="square" rtlCol="0">
            <a:spAutoFit/>
          </a:bodyPr>
          <a:lstStyle/>
          <a:p>
            <a:pPr algn="l"/>
            <a:r>
              <a:rPr lang="hr-HR"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KOMUNIKACIJA U OSS-u
 </a:t>
            </a:r>
          </a:p>
          <a:p>
            <a:pPr algn="l"/>
            <a:endParaRPr lang="sr-Latn-RS"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 name="TekstniOkvir 2">
            <a:extLst>
              <a:ext uri="{FF2B5EF4-FFF2-40B4-BE49-F238E27FC236}">
                <a16:creationId xmlns:a16="http://schemas.microsoft.com/office/drawing/2014/main" id="{D0B214D1-D8C2-EB3A-83DB-22668A2EC023}"/>
              </a:ext>
            </a:extLst>
          </p:cNvPr>
          <p:cNvSpPr txBox="1"/>
          <p:nvPr/>
        </p:nvSpPr>
        <p:spPr>
          <a:xfrm rot="10800000" flipV="1">
            <a:off x="461067" y="1443790"/>
            <a:ext cx="5250066" cy="369332"/>
          </a:xfrm>
          <a:prstGeom prst="rect">
            <a:avLst/>
          </a:prstGeom>
          <a:noFill/>
        </p:spPr>
        <p:txBody>
          <a:bodyPr wrap="square" rtlCol="0">
            <a:spAutoFit/>
          </a:bodyPr>
          <a:lstStyle/>
          <a:p>
            <a:pPr algn="l"/>
            <a:endParaRPr lang="sr-Latn-RS" dirty="0">
              <a:latin typeface="Noto Sans" panose="020B0502040504020204" pitchFamily="34" charset="0"/>
            </a:endParaRPr>
          </a:p>
        </p:txBody>
      </p:sp>
      <p:sp>
        <p:nvSpPr>
          <p:cNvPr id="5" name="TekstniOkvir 4">
            <a:extLst>
              <a:ext uri="{FF2B5EF4-FFF2-40B4-BE49-F238E27FC236}">
                <a16:creationId xmlns:a16="http://schemas.microsoft.com/office/drawing/2014/main" id="{A9A17F58-F8C2-5275-86BC-698D8D139B3E}"/>
              </a:ext>
            </a:extLst>
          </p:cNvPr>
          <p:cNvSpPr txBox="1"/>
          <p:nvPr/>
        </p:nvSpPr>
        <p:spPr>
          <a:xfrm>
            <a:off x="908384" y="733655"/>
            <a:ext cx="8384149" cy="3600986"/>
          </a:xfrm>
          <a:prstGeom prst="rect">
            <a:avLst/>
          </a:prstGeom>
          <a:noFill/>
        </p:spPr>
        <p:txBody>
          <a:bodyPr wrap="square" lIns="91440" tIns="45720" rIns="91440" bIns="45720" rtlCol="0" anchor="t">
            <a:spAutoFit/>
          </a:bodyPr>
          <a:lstStyle/>
          <a:p>
            <a:pPr algn="l"/>
            <a:r>
              <a:rPr lang="hr-HR" sz="1200" b="1" dirty="0">
                <a:latin typeface="Noto Sans" panose="020B0502040504020204" pitchFamily="34" charset="0"/>
                <a:ea typeface="Noto Sans" panose="020B0502040504020204" pitchFamily="34" charset="0"/>
                <a:cs typeface="Noto Sans" panose="020B0502040504020204" pitchFamily="34" charset="0"/>
              </a:rPr>
              <a:t>Komunikacija s klijentom podrazumijeva:</a:t>
            </a:r>
          </a:p>
          <a:p>
            <a:pPr marL="171450" indent="-171450" algn="l">
              <a:buFont typeface="Arial" panose="020B0604020202020204" pitchFamily="34" charset="0"/>
              <a:buChar char="•"/>
            </a:pP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Usmjerenost na klije</a:t>
            </a:r>
            <a:r>
              <a:rPr lang="hr-HR" sz="1200" dirty="0">
                <a:solidFill>
                  <a:srgbClr val="1F1F1F"/>
                </a:solidFill>
                <a:latin typeface="Noto Sans" panose="020B0502040504020204" pitchFamily="34" charset="0"/>
                <a:ea typeface="Noto Sans" panose="020B0502040504020204" pitchFamily="34" charset="0"/>
                <a:cs typeface="Noto Sans" panose="020B0502040504020204" pitchFamily="34" charset="0"/>
              </a:rPr>
              <a:t>n</a:t>
            </a: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ta (neka kaže što treba i želi) i temu</a:t>
            </a:r>
            <a:endParaRPr lang="hr-HR" sz="1200" dirty="0">
              <a:solidFill>
                <a:srgbClr val="1F1F1F"/>
              </a:solidFill>
              <a:latin typeface="Noto Sans" panose="020B0502040504020204" pitchFamily="34" charset="0"/>
              <a:ea typeface="Noto Sans" panose="020B0502040504020204" pitchFamily="34" charset="0"/>
              <a:cs typeface="Noto Sans" panose="020B0502040504020204" pitchFamily="34" charset="0"/>
            </a:endParaRPr>
          </a:p>
          <a:p>
            <a:pPr marL="171450" indent="-171450" algn="l">
              <a:buFont typeface="Arial" panose="020B0604020202020204" pitchFamily="34" charset="0"/>
              <a:buChar char="•"/>
            </a:pPr>
            <a:r>
              <a:rPr lang="hr-HR" sz="1200" dirty="0">
                <a:solidFill>
                  <a:srgbClr val="1F1F1F"/>
                </a:solidFill>
                <a:latin typeface="Noto Sans" panose="020B0502040504020204" pitchFamily="34" charset="0"/>
                <a:ea typeface="Noto Sans" panose="020B0502040504020204" pitchFamily="34" charset="0"/>
                <a:cs typeface="Noto Sans" panose="020B0502040504020204" pitchFamily="34" charset="0"/>
              </a:rPr>
              <a:t>A</a:t>
            </a: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ktivno slušanje </a:t>
            </a:r>
          </a:p>
          <a:p>
            <a:pPr marL="171450" indent="-171450" algn="l">
              <a:buFont typeface="Arial" panose="020B0604020202020204" pitchFamily="34" charset="0"/>
              <a:buChar char="•"/>
            </a:pP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Educiranje klijenta </a:t>
            </a:r>
          </a:p>
          <a:p>
            <a:pPr marL="171450" indent="-171450" algn="l">
              <a:buFont typeface="Arial" panose="020B0604020202020204" pitchFamily="34" charset="0"/>
              <a:buChar char="•"/>
            </a:pP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Fleksibilnost </a:t>
            </a:r>
          </a:p>
          <a:p>
            <a:pPr marL="171450" indent="-171450" algn="l">
              <a:buFont typeface="Arial" panose="020B0604020202020204" pitchFamily="34" charset="0"/>
              <a:buChar char="•"/>
            </a:pP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Transparentnost </a:t>
            </a:r>
          </a:p>
          <a:p>
            <a:pPr marL="171450" indent="-171450" algn="l">
              <a:buFont typeface="Arial" panose="020B0604020202020204" pitchFamily="34" charset="0"/>
              <a:buChar char="•"/>
            </a:pPr>
            <a:r>
              <a:rPr lang="hr-HR" sz="1200" dirty="0">
                <a:solidFill>
                  <a:srgbClr val="1F1F1F"/>
                </a:solidFill>
                <a:latin typeface="Noto Sans" panose="020B0502040504020204" pitchFamily="34" charset="0"/>
                <a:ea typeface="Noto Sans" panose="020B0502040504020204" pitchFamily="34" charset="0"/>
                <a:cs typeface="Noto Sans" panose="020B0502040504020204" pitchFamily="34" charset="0"/>
              </a:rPr>
              <a:t>Pozitivan ton </a:t>
            </a:r>
          </a:p>
          <a:p>
            <a:pPr marL="171450" indent="-171450" algn="l">
              <a:buFont typeface="Arial" panose="020B0604020202020204" pitchFamily="34" charset="0"/>
              <a:buChar char="•"/>
            </a:pPr>
            <a:r>
              <a:rPr lang="hr-HR" sz="1200" dirty="0">
                <a:solidFill>
                  <a:srgbClr val="1F1F1F"/>
                </a:solidFill>
                <a:latin typeface="Noto Sans" panose="020B0502040504020204" pitchFamily="34" charset="0"/>
                <a:ea typeface="Noto Sans" panose="020B0502040504020204" pitchFamily="34" charset="0"/>
                <a:cs typeface="Noto Sans" panose="020B0502040504020204" pitchFamily="34" charset="0"/>
              </a:rPr>
              <a:t>Strpljivost</a:t>
            </a:r>
          </a:p>
          <a:p>
            <a:pPr marL="171450" indent="-171450" algn="l">
              <a:buFont typeface="Arial" panose="020B0604020202020204" pitchFamily="34" charset="0"/>
              <a:buChar char="•"/>
            </a:pPr>
            <a:r>
              <a:rPr lang="hr-HR" sz="1200" dirty="0">
                <a:solidFill>
                  <a:srgbClr val="1F1F1F"/>
                </a:solidFill>
                <a:latin typeface="Noto Sans" panose="020B0502040504020204" pitchFamily="34" charset="0"/>
                <a:ea typeface="Noto Sans" panose="020B0502040504020204" pitchFamily="34" charset="0"/>
                <a:cs typeface="Noto Sans" panose="020B0502040504020204" pitchFamily="34" charset="0"/>
              </a:rPr>
              <a:t>Razumijevanje</a:t>
            </a:r>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b="1" dirty="0">
                <a:latin typeface="Noto Sans" panose="020B0502040504020204" pitchFamily="34" charset="0"/>
                <a:ea typeface="Noto Sans" panose="020B0502040504020204" pitchFamily="34" charset="0"/>
                <a:cs typeface="Noto Sans" panose="020B0502040504020204" pitchFamily="34" charset="0"/>
              </a:rPr>
              <a:t>Pri inicijalnom kontaktu potrebno je</a:t>
            </a:r>
            <a:r>
              <a:rPr lang="hr-HR" sz="1200" dirty="0">
                <a:latin typeface="Noto Sans" panose="020B0502040504020204" pitchFamily="34" charset="0"/>
                <a:ea typeface="Noto Sans" panose="020B0502040504020204" pitchFamily="34" charset="0"/>
                <a:cs typeface="Noto Sans" panose="020B0502040504020204" pitchFamily="34" charset="0"/>
              </a:rPr>
              <a:t>: </a:t>
            </a:r>
          </a:p>
          <a:p>
            <a:pPr marL="171450" indent="-171450">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Pozvati korisnika/klijenta da sjedne kako bi stvorili ugodniju atmosferu (stajanje može izazvati napetost u komunikaciji)</a:t>
            </a:r>
            <a:endParaRPr lang="sr-Latn-RS" sz="1200" dirty="0">
              <a:latin typeface="Noto Sans" panose="020B0502040504020204" pitchFamily="34" charset="0"/>
              <a:ea typeface="Noto Sans" panose="020B0502040504020204" pitchFamily="34" charset="0"/>
              <a:cs typeface="Noto Sans" panose="020B0502040504020204" pitchFamily="34" charset="0"/>
            </a:endParaRPr>
          </a:p>
          <a:p>
            <a:pPr marL="171450" indent="-171450">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Saslušati korisnika/klijenta</a:t>
            </a:r>
            <a:endParaRPr lang="sr-Latn-RS" sz="1200" dirty="0">
              <a:latin typeface="Noto Sans" panose="020B0502040504020204" pitchFamily="34" charset="0"/>
              <a:ea typeface="Noto Sans" panose="020B0502040504020204" pitchFamily="34" charset="0"/>
              <a:cs typeface="Noto Sans" panose="020B0502040504020204" pitchFamily="34" charset="0"/>
            </a:endParaRPr>
          </a:p>
          <a:p>
            <a:pPr marL="171450" indent="-171450">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Saznati informacije o energetskom stanju (potrošnja, svojstva nekretnine) i vlasništvu</a:t>
            </a:r>
            <a:endParaRPr lang="sr-Latn-RS" sz="1200" dirty="0">
              <a:latin typeface="Noto Sans" panose="020B0502040504020204" pitchFamily="34" charset="0"/>
              <a:ea typeface="Noto Sans" panose="020B0502040504020204" pitchFamily="34" charset="0"/>
              <a:cs typeface="Noto Sans" panose="020B0502040504020204" pitchFamily="34" charset="0"/>
            </a:endParaRPr>
          </a:p>
          <a:p>
            <a:pPr marL="171450" indent="-171450">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Iznijeti jednu ili više opcija bez nametanja i ponuditi više informacija</a:t>
            </a:r>
            <a:endParaRPr lang="sr-Latn-RS" sz="1200" dirty="0">
              <a:latin typeface="Noto Sans" panose="020B0502040504020204" pitchFamily="34" charset="0"/>
              <a:ea typeface="Noto Sans" panose="020B0502040504020204" pitchFamily="34" charset="0"/>
              <a:cs typeface="Noto Sans" panose="020B0502040504020204" pitchFamily="34" charset="0"/>
            </a:endParaRPr>
          </a:p>
          <a:p>
            <a:pPr marL="171450" indent="-171450">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Iznijeti mogućnosti sufinanciranja i potrebnu dokumentaciju da se ono ostvari </a:t>
            </a:r>
            <a:endParaRPr lang="sr-Latn-RS" sz="1200" dirty="0">
              <a:latin typeface="Noto Sans" panose="020B0502040504020204" pitchFamily="34" charset="0"/>
              <a:ea typeface="Noto Sans" panose="020B0502040504020204" pitchFamily="34" charset="0"/>
              <a:cs typeface="Noto Sans" panose="020B0502040504020204" pitchFamily="34" charset="0"/>
            </a:endParaRP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Ukoliko korisnik/klijent ne želi ići dublje u rješavanje problematike, ponuditi svoj kontakt za daljnja pitanja i relevantne brošure</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sp>
        <p:nvSpPr>
          <p:cNvPr id="4" name="TekstniOkvir 3">
            <a:extLst>
              <a:ext uri="{FF2B5EF4-FFF2-40B4-BE49-F238E27FC236}">
                <a16:creationId xmlns:a16="http://schemas.microsoft.com/office/drawing/2014/main" id="{C1C02A4D-1471-483B-ADDB-D8FE6AB7595D}"/>
              </a:ext>
            </a:extLst>
          </p:cNvPr>
          <p:cNvSpPr txBox="1"/>
          <p:nvPr/>
        </p:nvSpPr>
        <p:spPr>
          <a:xfrm>
            <a:off x="943945" y="4258550"/>
            <a:ext cx="8384148" cy="3046988"/>
          </a:xfrm>
          <a:prstGeom prst="rect">
            <a:avLst/>
          </a:prstGeom>
          <a:noFill/>
        </p:spPr>
        <p:txBody>
          <a:bodyPr wrap="square" lIns="91440" tIns="45720" rIns="91440" bIns="45720" rtlCol="0" anchor="t">
            <a:spAutoFit/>
          </a:bodyPr>
          <a:lstStyle/>
          <a:p>
            <a:r>
              <a:rPr lang="hr-HR" sz="1200" b="1" dirty="0">
                <a:latin typeface="Noto Sans" panose="020B0502040504020204" pitchFamily="34" charset="0"/>
                <a:ea typeface="Noto Sans" panose="020B0502040504020204" pitchFamily="34" charset="0"/>
                <a:cs typeface="Noto Sans" panose="020B0502040504020204" pitchFamily="34" charset="0"/>
              </a:rPr>
              <a:t>U slučaju konfliktne ili neugodne situacije:</a:t>
            </a:r>
          </a:p>
          <a:p>
            <a:pPr marL="171450" indent="-171450">
              <a:buFont typeface="Arial"/>
              <a:buChar char="•"/>
            </a:pPr>
            <a:r>
              <a:rPr lang="hr-HR" sz="1200" dirty="0">
                <a:latin typeface="Noto Sans" panose="020B0502040504020204" pitchFamily="34" charset="0"/>
                <a:ea typeface="Noto Sans" panose="020B0502040504020204" pitchFamily="34" charset="0"/>
                <a:cs typeface="Noto Sans" panose="020B0502040504020204" pitchFamily="34" charset="0"/>
              </a:rPr>
              <a:t>Ostanite mirni</a:t>
            </a:r>
          </a:p>
          <a:p>
            <a:pPr marL="171450" indent="-171450">
              <a:buFont typeface="Arial"/>
              <a:buChar char="•"/>
            </a:pPr>
            <a:r>
              <a:rPr lang="hr-HR" sz="1200" dirty="0">
                <a:latin typeface="Noto Sans" panose="020B0502040504020204" pitchFamily="34" charset="0"/>
                <a:ea typeface="Noto Sans" panose="020B0502040504020204" pitchFamily="34" charset="0"/>
                <a:cs typeface="Noto Sans" panose="020B0502040504020204" pitchFamily="34" charset="0"/>
              </a:rPr>
              <a:t>Budite aktivan slušatelj</a:t>
            </a:r>
          </a:p>
          <a:p>
            <a:pPr marL="171450" indent="-171450">
              <a:buFont typeface="Arial"/>
              <a:buChar char="•"/>
            </a:pPr>
            <a:r>
              <a:rPr lang="hr-HR" sz="1200" dirty="0">
                <a:latin typeface="Noto Sans" panose="020B0502040504020204" pitchFamily="34" charset="0"/>
                <a:ea typeface="Noto Sans" panose="020B0502040504020204" pitchFamily="34" charset="0"/>
                <a:cs typeface="Noto Sans" panose="020B0502040504020204" pitchFamily="34" charset="0"/>
              </a:rPr>
              <a:t>Personalizirajte interakciju</a:t>
            </a:r>
          </a:p>
          <a:p>
            <a:pPr marL="171450" indent="-171450">
              <a:buFont typeface="Arial"/>
              <a:buChar char="•"/>
            </a:pPr>
            <a:r>
              <a:rPr lang="hr-HR" sz="1200" dirty="0">
                <a:latin typeface="Noto Sans" panose="020B0502040504020204" pitchFamily="34" charset="0"/>
                <a:ea typeface="Noto Sans" panose="020B0502040504020204" pitchFamily="34" charset="0"/>
                <a:cs typeface="Noto Sans" panose="020B0502040504020204" pitchFamily="34" charset="0"/>
              </a:rPr>
              <a:t>Priznajte emocije svojih kupaca</a:t>
            </a:r>
          </a:p>
          <a:p>
            <a:pPr marL="171450" indent="-171450">
              <a:buFont typeface="Arial"/>
              <a:buChar char="•"/>
            </a:pPr>
            <a:r>
              <a:rPr lang="hr-HR" sz="1200" dirty="0">
                <a:latin typeface="Noto Sans" panose="020B0502040504020204" pitchFamily="34" charset="0"/>
                <a:ea typeface="Noto Sans" panose="020B0502040504020204" pitchFamily="34" charset="0"/>
                <a:cs typeface="Noto Sans" panose="020B0502040504020204" pitchFamily="34" charset="0"/>
              </a:rPr>
              <a:t>Koristite pozitivan jezik</a:t>
            </a:r>
          </a:p>
          <a:p>
            <a:pPr marL="171450" indent="-171450">
              <a:buFont typeface="Arial"/>
              <a:buChar char="•"/>
            </a:pPr>
            <a:r>
              <a:rPr lang="hr-HR" sz="1200" dirty="0">
                <a:latin typeface="Noto Sans" panose="020B0502040504020204" pitchFamily="34" charset="0"/>
                <a:ea typeface="Noto Sans" panose="020B0502040504020204" pitchFamily="34" charset="0"/>
                <a:cs typeface="Noto Sans" panose="020B0502040504020204" pitchFamily="34" charset="0"/>
              </a:rPr>
              <a:t>Ponovite što su rekli</a:t>
            </a:r>
          </a:p>
          <a:p>
            <a:pPr marL="171450" indent="-171450">
              <a:buFont typeface="Arial"/>
              <a:buChar char="•"/>
            </a:pPr>
            <a:r>
              <a:rPr lang="hr-HR" sz="1200" dirty="0">
                <a:latin typeface="Noto Sans" panose="020B0502040504020204" pitchFamily="34" charset="0"/>
                <a:ea typeface="Noto Sans" panose="020B0502040504020204" pitchFamily="34" charset="0"/>
                <a:cs typeface="Noto Sans" panose="020B0502040504020204" pitchFamily="34" charset="0"/>
              </a:rPr>
              <a:t>Izgradite povjerenje</a:t>
            </a:r>
          </a:p>
          <a:p>
            <a:pPr marL="171450" indent="-171450">
              <a:buFont typeface="Arial"/>
              <a:buChar char="•"/>
            </a:pPr>
            <a:r>
              <a:rPr lang="hr-HR" sz="1200" dirty="0">
                <a:latin typeface="Noto Sans" panose="020B0502040504020204" pitchFamily="34" charset="0"/>
                <a:ea typeface="Noto Sans" panose="020B0502040504020204" pitchFamily="34" charset="0"/>
                <a:cs typeface="Noto Sans" panose="020B0502040504020204" pitchFamily="34" charset="0"/>
              </a:rPr>
              <a:t>Zahvalite im što su ukazali na problem/propust</a:t>
            </a:r>
          </a:p>
          <a:p>
            <a:pPr marL="171450" indent="-171450">
              <a:buFont typeface="Arial"/>
              <a:buChar char="•"/>
            </a:pPr>
            <a:r>
              <a:rPr lang="hr-HR" sz="1200" dirty="0">
                <a:latin typeface="Noto Sans" panose="020B0502040504020204" pitchFamily="34" charset="0"/>
                <a:ea typeface="Noto Sans" panose="020B0502040504020204" pitchFamily="34" charset="0"/>
                <a:cs typeface="Noto Sans" panose="020B0502040504020204" pitchFamily="34" charset="0"/>
              </a:rPr>
              <a:t>Razmišljajte kritički</a:t>
            </a:r>
          </a:p>
          <a:p>
            <a:pPr marL="171450" indent="-171450">
              <a:buFont typeface="Arial"/>
              <a:buChar char="•"/>
            </a:pPr>
            <a:r>
              <a:rPr lang="hr-HR" sz="1200" dirty="0">
                <a:latin typeface="Noto Sans" panose="020B0502040504020204" pitchFamily="34" charset="0"/>
                <a:ea typeface="Noto Sans" panose="020B0502040504020204" pitchFamily="34" charset="0"/>
                <a:cs typeface="Noto Sans" panose="020B0502040504020204" pitchFamily="34" charset="0"/>
              </a:rPr>
              <a:t>Nemojte to shvatiti osobno</a:t>
            </a:r>
          </a:p>
          <a:p>
            <a:pPr marL="171450" indent="-171450">
              <a:buFont typeface="Arial"/>
              <a:buChar char="•"/>
            </a:pPr>
            <a:r>
              <a:rPr lang="hr-HR" sz="1200" dirty="0">
                <a:latin typeface="Noto Sans" panose="020B0502040504020204" pitchFamily="34" charset="0"/>
                <a:ea typeface="Noto Sans" panose="020B0502040504020204" pitchFamily="34" charset="0"/>
                <a:cs typeface="Noto Sans" panose="020B0502040504020204" pitchFamily="34" charset="0"/>
              </a:rPr>
              <a:t>Postavite jasne sljedeće korake</a:t>
            </a:r>
          </a:p>
          <a:p>
            <a:pPr marL="171450" indent="-171450">
              <a:buFont typeface="Arial"/>
              <a:buChar char="•"/>
            </a:pPr>
            <a:r>
              <a:rPr lang="hr-HR" sz="1200" dirty="0">
                <a:latin typeface="Noto Sans" panose="020B0502040504020204" pitchFamily="34" charset="0"/>
                <a:ea typeface="Noto Sans" panose="020B0502040504020204" pitchFamily="34" charset="0"/>
                <a:cs typeface="Noto Sans" panose="020B0502040504020204" pitchFamily="34" charset="0"/>
              </a:rPr>
              <a:t>Ostanite dosljedni</a:t>
            </a:r>
          </a:p>
          <a:p>
            <a:pPr marL="171450" indent="-171450">
              <a:buFont typeface="Arial"/>
              <a:buChar char="•"/>
            </a:pPr>
            <a:r>
              <a:rPr lang="hr-HR" sz="1200" dirty="0">
                <a:latin typeface="Noto Sans" panose="020B0502040504020204" pitchFamily="34" charset="0"/>
                <a:ea typeface="Noto Sans" panose="020B0502040504020204" pitchFamily="34" charset="0"/>
                <a:cs typeface="Noto Sans" panose="020B0502040504020204" pitchFamily="34" charset="0"/>
              </a:rPr>
              <a:t>Istražite rješenja</a:t>
            </a:r>
          </a:p>
          <a:p>
            <a:pPr marL="171450" indent="-171450">
              <a:buFont typeface="Arial"/>
              <a:buChar char="•"/>
            </a:pPr>
            <a:r>
              <a:rPr lang="hr-HR" sz="1200" dirty="0">
                <a:latin typeface="Noto Sans" panose="020B0502040504020204" pitchFamily="34" charset="0"/>
                <a:ea typeface="Noto Sans" panose="020B0502040504020204" pitchFamily="34" charset="0"/>
                <a:cs typeface="Noto Sans" panose="020B0502040504020204" pitchFamily="34" charset="0"/>
              </a:rPr>
              <a:t>Pitajte za pomoć</a:t>
            </a:r>
          </a:p>
          <a:p>
            <a:pPr marL="171450" indent="-171450">
              <a:buFont typeface="Arial"/>
              <a:buChar char="•"/>
            </a:pPr>
            <a:r>
              <a:rPr lang="hr-HR" sz="1200" dirty="0">
                <a:latin typeface="Noto Sans" panose="020B0502040504020204" pitchFamily="34" charset="0"/>
                <a:ea typeface="Noto Sans" panose="020B0502040504020204" pitchFamily="34" charset="0"/>
                <a:cs typeface="Noto Sans" panose="020B0502040504020204" pitchFamily="34" charset="0"/>
              </a:rPr>
              <a:t>Podijelite informaciju sa svojim kolegama</a:t>
            </a:r>
          </a:p>
        </p:txBody>
      </p:sp>
      <p:pic>
        <p:nvPicPr>
          <p:cNvPr id="6" name="Picture 11" descr="A black and orange logo&#10;&#10;Description automatically generated">
            <a:extLst>
              <a:ext uri="{FF2B5EF4-FFF2-40B4-BE49-F238E27FC236}">
                <a16:creationId xmlns:a16="http://schemas.microsoft.com/office/drawing/2014/main" id="{E5F4CC84-4D5B-429E-B28F-E47BA97AF4C8}"/>
              </a:ext>
            </a:extLst>
          </p:cNvPr>
          <p:cNvPicPr>
            <a:picLocks noChangeAspect="1"/>
          </p:cNvPicPr>
          <p:nvPr/>
        </p:nvPicPr>
        <p:blipFill>
          <a:blip r:embed="rId2"/>
          <a:stretch>
            <a:fillRect/>
          </a:stretch>
        </p:blipFill>
        <p:spPr>
          <a:xfrm>
            <a:off x="258145" y="202911"/>
            <a:ext cx="1371600" cy="454653"/>
          </a:xfrm>
          <a:prstGeom prst="rect">
            <a:avLst/>
          </a:prstGeom>
        </p:spPr>
      </p:pic>
    </p:spTree>
    <p:extLst>
      <p:ext uri="{BB962C8B-B14F-4D97-AF65-F5344CB8AC3E}">
        <p14:creationId xmlns:p14="http://schemas.microsoft.com/office/powerpoint/2010/main" val="1023761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6EFABA2B-0567-E4DB-DDC9-0D06A4A4EABD}"/>
              </a:ext>
            </a:extLst>
          </p:cNvPr>
          <p:cNvSpPr txBox="1"/>
          <p:nvPr/>
        </p:nvSpPr>
        <p:spPr>
          <a:xfrm>
            <a:off x="2057400" y="627835"/>
            <a:ext cx="6118343" cy="340671"/>
          </a:xfrm>
          <a:prstGeom prst="rect">
            <a:avLst/>
          </a:prstGeom>
          <a:noFill/>
        </p:spPr>
        <p:txBody>
          <a:bodyPr wrap="square" rtlCol="0">
            <a:spAutoFit/>
          </a:bodyPr>
          <a:lstStyle/>
          <a:p>
            <a:pPr>
              <a:lnSpc>
                <a:spcPts val="2143"/>
              </a:lnSpc>
            </a:pPr>
            <a:r>
              <a:rPr lang="en-US"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 I</a:t>
            </a:r>
            <a:r>
              <a:rPr lang="hr-HR"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DENTIFICIRANJE POJEDINAČNIH POTREBA I MOGUĆNOSTI</a:t>
            </a:r>
            <a:endParaRPr lang="en-US"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 name="TekstniOkvir 2">
            <a:extLst>
              <a:ext uri="{FF2B5EF4-FFF2-40B4-BE49-F238E27FC236}">
                <a16:creationId xmlns:a16="http://schemas.microsoft.com/office/drawing/2014/main" id="{83C2BCFB-27D7-E160-B1B9-C2C93DAF9E22}"/>
              </a:ext>
            </a:extLst>
          </p:cNvPr>
          <p:cNvSpPr txBox="1"/>
          <p:nvPr/>
        </p:nvSpPr>
        <p:spPr>
          <a:xfrm>
            <a:off x="595276" y="1219200"/>
            <a:ext cx="8563048" cy="4708981"/>
          </a:xfrm>
          <a:prstGeom prst="rect">
            <a:avLst/>
          </a:prstGeom>
          <a:noFill/>
        </p:spPr>
        <p:txBody>
          <a:bodyPr wrap="square" lIns="91440" tIns="45720" rIns="91440" bIns="45720" rtlCol="0" anchor="t">
            <a:spAutoFit/>
          </a:bodyPr>
          <a:lstStyle/>
          <a:p>
            <a:pPr algn="l"/>
            <a:r>
              <a:rPr lang="hr-HR" sz="1200" dirty="0">
                <a:latin typeface="Noto Sans" panose="020B0502040504020204" pitchFamily="34" charset="0"/>
                <a:ea typeface="Noto Sans" panose="020B0502040504020204" pitchFamily="34" charset="0"/>
                <a:cs typeface="Noto Sans" panose="020B0502040504020204" pitchFamily="34" charset="0"/>
              </a:rPr>
              <a:t>Kako bismo pravilno</a:t>
            </a:r>
            <a:r>
              <a:rPr lang="hr-HR" sz="1200" b="1" dirty="0">
                <a:latin typeface="Noto Sans" panose="020B0502040504020204" pitchFamily="34" charset="0"/>
                <a:ea typeface="Noto Sans" panose="020B0502040504020204" pitchFamily="34" charset="0"/>
                <a:cs typeface="Noto Sans" panose="020B0502040504020204" pitchFamily="34" charset="0"/>
              </a:rPr>
              <a:t> identificirali potrebe korisnika/klijenta</a:t>
            </a:r>
            <a:r>
              <a:rPr lang="hr-HR" sz="1200" dirty="0">
                <a:latin typeface="Noto Sans" panose="020B0502040504020204" pitchFamily="34" charset="0"/>
                <a:ea typeface="Noto Sans" panose="020B0502040504020204" pitchFamily="34" charset="0"/>
                <a:cs typeface="Noto Sans" panose="020B0502040504020204" pitchFamily="34" charset="0"/>
              </a:rPr>
              <a:t> potrebno je uzeti u obzir nekoliko čimbenika:</a:t>
            </a:r>
          </a:p>
          <a:p>
            <a:pPr marL="342900" indent="-342900" algn="l">
              <a:buAutoNum type="arabicParenR"/>
            </a:pPr>
            <a:r>
              <a:rPr lang="hr-HR" sz="1200" dirty="0">
                <a:latin typeface="Noto Sans" panose="020B0502040504020204" pitchFamily="34" charset="0"/>
                <a:ea typeface="Noto Sans" panose="020B0502040504020204" pitchFamily="34" charset="0"/>
                <a:cs typeface="Noto Sans" panose="020B0502040504020204" pitchFamily="34" charset="0"/>
              </a:rPr>
              <a:t>Dob</a:t>
            </a:r>
          </a:p>
          <a:p>
            <a:pPr marL="342900" indent="-342900" algn="l">
              <a:buAutoNum type="arabicParenR"/>
            </a:pPr>
            <a:r>
              <a:rPr lang="hr-HR" sz="1200" dirty="0">
                <a:latin typeface="Noto Sans" panose="020B0502040504020204" pitchFamily="34" charset="0"/>
                <a:ea typeface="Noto Sans" panose="020B0502040504020204" pitchFamily="34" charset="0"/>
                <a:cs typeface="Noto Sans" panose="020B0502040504020204" pitchFamily="34" charset="0"/>
              </a:rPr>
              <a:t>Financijska mogućnost</a:t>
            </a:r>
          </a:p>
          <a:p>
            <a:pPr marL="342900" indent="-342900" algn="l">
              <a:buAutoNum type="arabicParenR"/>
            </a:pPr>
            <a:r>
              <a:rPr lang="hr-HR" sz="1200" dirty="0">
                <a:latin typeface="Noto Sans" panose="020B0502040504020204" pitchFamily="34" charset="0"/>
                <a:ea typeface="Noto Sans" panose="020B0502040504020204" pitchFamily="34" charset="0"/>
                <a:cs typeface="Noto Sans" panose="020B0502040504020204" pitchFamily="34" charset="0"/>
              </a:rPr>
              <a:t>Stanje nekretnine</a:t>
            </a:r>
          </a:p>
          <a:p>
            <a:pPr marL="342900" indent="-342900" algn="l">
              <a:buAutoNum type="arabicParenR"/>
            </a:pPr>
            <a:r>
              <a:rPr lang="hr-HR" sz="1200" dirty="0">
                <a:latin typeface="Noto Sans" panose="020B0502040504020204" pitchFamily="34" charset="0"/>
                <a:ea typeface="Noto Sans" panose="020B0502040504020204" pitchFamily="34" charset="0"/>
                <a:cs typeface="Noto Sans" panose="020B0502040504020204" pitchFamily="34" charset="0"/>
              </a:rPr>
              <a:t>Planirano korištenje nekretnine (</a:t>
            </a:r>
            <a:r>
              <a:rPr lang="hr-HR" sz="1200" dirty="0" err="1">
                <a:latin typeface="Noto Sans" panose="020B0502040504020204" pitchFamily="34" charset="0"/>
                <a:ea typeface="Noto Sans" panose="020B0502040504020204" pitchFamily="34" charset="0"/>
                <a:cs typeface="Noto Sans" panose="020B0502040504020204" pitchFamily="34" charset="0"/>
              </a:rPr>
              <a:t>vremenski,namjenski</a:t>
            </a:r>
            <a:r>
              <a:rPr lang="hr-HR" sz="1200" dirty="0">
                <a:latin typeface="Noto Sans" panose="020B0502040504020204" pitchFamily="34" charset="0"/>
                <a:ea typeface="Noto Sans" panose="020B0502040504020204" pitchFamily="34" charset="0"/>
                <a:cs typeface="Noto Sans" panose="020B0502040504020204" pitchFamily="34" charset="0"/>
              </a:rPr>
              <a:t>)</a:t>
            </a:r>
          </a:p>
          <a:p>
            <a:pPr marL="342900" indent="-342900" algn="l">
              <a:buAutoNum type="arabicParenR"/>
            </a:pPr>
            <a:r>
              <a:rPr lang="hr-HR" sz="1200" dirty="0">
                <a:latin typeface="Noto Sans" panose="020B0502040504020204" pitchFamily="34" charset="0"/>
                <a:ea typeface="Noto Sans" panose="020B0502040504020204" pitchFamily="34" charset="0"/>
                <a:cs typeface="Noto Sans" panose="020B0502040504020204" pitchFamily="34" charset="0"/>
              </a:rPr>
              <a:t>Energetski razred nekretnine</a:t>
            </a:r>
          </a:p>
          <a:p>
            <a:pPr marL="342900" indent="-342900" algn="l">
              <a:buAutoNum type="arabicParenR"/>
            </a:pPr>
            <a:r>
              <a:rPr lang="hr-HR" sz="1200" dirty="0">
                <a:latin typeface="Noto Sans" panose="020B0502040504020204" pitchFamily="34" charset="0"/>
                <a:ea typeface="Noto Sans" panose="020B0502040504020204" pitchFamily="34" charset="0"/>
                <a:cs typeface="Noto Sans" panose="020B0502040504020204" pitchFamily="34" charset="0"/>
              </a:rPr>
              <a:t>Želje korisnika</a:t>
            </a:r>
          </a:p>
          <a:p>
            <a:pPr marL="342900" indent="-342900" algn="l">
              <a:buAutoNum type="arabicParenR"/>
            </a:pPr>
            <a:r>
              <a:rPr lang="hr-HR" sz="1200" dirty="0">
                <a:latin typeface="Noto Sans" panose="020B0502040504020204" pitchFamily="34" charset="0"/>
                <a:ea typeface="Noto Sans" panose="020B0502040504020204" pitchFamily="34" charset="0"/>
                <a:cs typeface="Noto Sans" panose="020B0502040504020204" pitchFamily="34" charset="0"/>
              </a:rPr>
              <a:t>Klima i mikroklimatska obilježja</a:t>
            </a:r>
          </a:p>
          <a:p>
            <a:pPr marL="342900" indent="-342900" algn="l">
              <a:buAutoNum type="arabicParenR"/>
            </a:pPr>
            <a:r>
              <a:rPr lang="hr-HR" sz="1200" dirty="0">
                <a:latin typeface="Noto Sans" panose="020B0502040504020204" pitchFamily="34" charset="0"/>
                <a:ea typeface="Noto Sans" panose="020B0502040504020204" pitchFamily="34" charset="0"/>
                <a:cs typeface="Noto Sans" panose="020B0502040504020204" pitchFamily="34" charset="0"/>
              </a:rPr>
              <a:t>Mogućnosti sufinanciranja</a:t>
            </a:r>
          </a:p>
          <a:p>
            <a:pPr marL="342900" indent="-342900" algn="l">
              <a:buAutoNum type="arabicParenR"/>
            </a:pPr>
            <a:r>
              <a:rPr lang="hr-HR" sz="1200" dirty="0">
                <a:latin typeface="Noto Sans" panose="020B0502040504020204" pitchFamily="34" charset="0"/>
                <a:ea typeface="Noto Sans" panose="020B0502040504020204" pitchFamily="34" charset="0"/>
                <a:cs typeface="Noto Sans" panose="020B0502040504020204" pitchFamily="34" charset="0"/>
              </a:rPr>
              <a:t>Vlasnička struktura</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U skladu s time prilagođavamo i svoje prijedloge.</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Uz ustanovljenje budućeg energetskog stanja, želja i realnih potreba za energijom, pristupa se odabiru</a:t>
            </a:r>
            <a:r>
              <a:rPr lang="hr-HR" sz="1200" b="1" dirty="0">
                <a:latin typeface="Noto Sans" panose="020B0502040504020204" pitchFamily="34" charset="0"/>
                <a:ea typeface="Noto Sans" panose="020B0502040504020204" pitchFamily="34" charset="0"/>
                <a:cs typeface="Noto Sans" panose="020B0502040504020204" pitchFamily="34" charset="0"/>
              </a:rPr>
              <a:t> provedivih varijanti</a:t>
            </a:r>
            <a:r>
              <a:rPr lang="hr-HR" sz="1200" dirty="0">
                <a:latin typeface="Noto Sans" panose="020B0502040504020204" pitchFamily="34" charset="0"/>
                <a:ea typeface="Noto Sans" panose="020B0502040504020204" pitchFamily="34" charset="0"/>
                <a:cs typeface="Noto Sans" panose="020B0502040504020204" pitchFamily="34" charset="0"/>
              </a:rPr>
              <a:t> povećanja energetske učinkovitosti objekta, uzimajući u obzir i udobnost stanovanja. </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Te se varijante odnose na: </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poboljšanje toplinskih karakteristika vanjske ovojnice primjenom toplinske izolacije,</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 zamjenu ili poboljšanje sustava grijanja i povećanje učinkovitosti, </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zamjenu ili poboljšanje sustava klimatizacije i povećanje učinkovitosti, zamjenu ili poboljšanje sustava pripreme tople vode,</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promjenu energenta gdje je to ekonomski i ekološki isplativo, </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uvođenje obnovljivih izvora energije (Sunčeva, geotermalna, biomasa…), </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poboljšanje učinkovitosti sustava električne rasvjete i električnih kućanskih aparata,</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racionalno korištenje vode te upravljanje energetikom općenito</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4" name="Picture 11" descr="A black and orange logo&#10;&#10;Description automatically generated">
            <a:extLst>
              <a:ext uri="{FF2B5EF4-FFF2-40B4-BE49-F238E27FC236}">
                <a16:creationId xmlns:a16="http://schemas.microsoft.com/office/drawing/2014/main" id="{5C2B3AF2-A32A-45F1-A42C-08A8F3BA70D8}"/>
              </a:ext>
            </a:extLst>
          </p:cNvPr>
          <p:cNvPicPr>
            <a:picLocks noChangeAspect="1"/>
          </p:cNvPicPr>
          <p:nvPr/>
        </p:nvPicPr>
        <p:blipFill>
          <a:blip r:embed="rId2"/>
          <a:stretch>
            <a:fillRect/>
          </a:stretch>
        </p:blipFill>
        <p:spPr>
          <a:xfrm>
            <a:off x="304800" y="263159"/>
            <a:ext cx="1371600" cy="454653"/>
          </a:xfrm>
          <a:prstGeom prst="rect">
            <a:avLst/>
          </a:prstGeom>
        </p:spPr>
      </p:pic>
    </p:spTree>
    <p:extLst>
      <p:ext uri="{BB962C8B-B14F-4D97-AF65-F5344CB8AC3E}">
        <p14:creationId xmlns:p14="http://schemas.microsoft.com/office/powerpoint/2010/main" val="826288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90800" y="1016676"/>
            <a:ext cx="5061993" cy="345544"/>
          </a:xfrm>
          <a:prstGeom prst="rect">
            <a:avLst/>
          </a:prstGeom>
        </p:spPr>
        <p:txBody>
          <a:bodyPr wrap="square" lIns="0" tIns="0" rIns="0" bIns="0" rtlCol="0" anchor="t">
            <a:spAutoFit/>
          </a:bodyPr>
          <a:lstStyle/>
          <a:p>
            <a:pPr algn="ctr">
              <a:lnSpc>
                <a:spcPts val="3126"/>
              </a:lnSpc>
            </a:pPr>
            <a:r>
              <a:rPr lang="hr-HR"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TEME OBUHVAĆENE TRENINGOM</a:t>
            </a:r>
            <a:endParaRPr lang="en-US"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 name="TextBox 3"/>
          <p:cNvSpPr txBox="1"/>
          <p:nvPr/>
        </p:nvSpPr>
        <p:spPr>
          <a:xfrm>
            <a:off x="767674" y="1905000"/>
            <a:ext cx="8708244" cy="4820807"/>
          </a:xfrm>
          <a:prstGeom prst="rect">
            <a:avLst/>
          </a:prstGeom>
        </p:spPr>
        <p:txBody>
          <a:bodyPr wrap="square" lIns="0" tIns="0" rIns="0" bIns="0" rtlCol="0" anchor="t">
            <a:spAutoFit/>
          </a:bodyPr>
          <a:lstStyle/>
          <a:p>
            <a:pPr marL="285750" indent="-285750">
              <a:lnSpc>
                <a:spcPts val="2143"/>
              </a:lnSpc>
              <a:buFont typeface="Arial" panose="020B0604020202020204" pitchFamily="34" charset="0"/>
              <a:buChar char="•"/>
            </a:pPr>
            <a:r>
              <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One Stop Shop (OSS), OSS u Hrvatskoj i Europskoj Uniji</a:t>
            </a:r>
          </a:p>
          <a:p>
            <a:pPr marL="285750" indent="-285750">
              <a:lnSpc>
                <a:spcPts val="2143"/>
              </a:lnSpc>
              <a:buFont typeface="Arial" panose="020B0604020202020204" pitchFamily="34" charset="0"/>
              <a:buChar char="•"/>
            </a:pPr>
            <a:r>
              <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Energetski savjetnici i energetska učinkovitost</a:t>
            </a:r>
          </a:p>
          <a:p>
            <a:pPr marL="285750" indent="-285750">
              <a:lnSpc>
                <a:spcPts val="2143"/>
              </a:lnSpc>
              <a:buFont typeface="Arial" panose="020B0604020202020204" pitchFamily="34" charset="0"/>
              <a:buChar char="•"/>
            </a:pPr>
            <a:r>
              <a:rPr lang="en-US" sz="1200"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Zakonski</a:t>
            </a:r>
            <a:r>
              <a:rPr lang="en-US"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r>
              <a:rPr lang="en-US" sz="1200"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okvir</a:t>
            </a:r>
            <a:r>
              <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i</a:t>
            </a:r>
          </a:p>
          <a:p>
            <a:pPr marL="285750" indent="-285750">
              <a:lnSpc>
                <a:spcPts val="2143"/>
              </a:lnSpc>
              <a:buFont typeface="Arial" panose="020B0604020202020204" pitchFamily="34" charset="0"/>
              <a:buChar char="•"/>
            </a:pPr>
            <a:r>
              <a:rPr lang="en-US" sz="1200"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Energetska</a:t>
            </a:r>
            <a:r>
              <a:rPr lang="en-US"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r>
              <a:rPr lang="en-US" sz="1200"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učinkovitost</a:t>
            </a:r>
            <a:r>
              <a:rPr lang="en-US"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r>
              <a:rPr lang="en-US" sz="1200"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doma</a:t>
            </a:r>
            <a:endPar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marL="285750" indent="-285750">
              <a:lnSpc>
                <a:spcPts val="2143"/>
              </a:lnSpc>
              <a:buFont typeface="Arial" panose="020B0604020202020204" pitchFamily="34" charset="0"/>
              <a:buChar char="•"/>
            </a:pPr>
            <a:r>
              <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Razumijevanje informacija na računima</a:t>
            </a:r>
          </a:p>
          <a:p>
            <a:pPr marL="285750" indent="-285750">
              <a:lnSpc>
                <a:spcPts val="2143"/>
              </a:lnSpc>
              <a:buFont typeface="Arial" panose="020B0604020202020204" pitchFamily="34" charset="0"/>
              <a:buChar char="•"/>
            </a:pPr>
            <a:r>
              <a:rPr lang="en-US"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Energetski </a:t>
            </a:r>
            <a:r>
              <a:rPr lang="en-US" sz="1200"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razredi</a:t>
            </a:r>
            <a:endPar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marL="285750" indent="-285750">
              <a:lnSpc>
                <a:spcPts val="2143"/>
              </a:lnSpc>
              <a:buFont typeface="Arial" panose="020B0604020202020204" pitchFamily="34" charset="0"/>
              <a:buChar char="•"/>
            </a:pPr>
            <a:r>
              <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F</a:t>
            </a:r>
            <a:r>
              <a:rPr lang="en-US" sz="1200"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otonaponske</a:t>
            </a:r>
            <a:r>
              <a:rPr lang="en-US"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r>
              <a:rPr lang="en-US" sz="1200"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elektrane</a:t>
            </a:r>
            <a:r>
              <a:rPr lang="en-US"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endPar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marL="285750" indent="-285750">
              <a:lnSpc>
                <a:spcPts val="2143"/>
              </a:lnSpc>
              <a:buFont typeface="Arial" panose="020B0604020202020204" pitchFamily="34" charset="0"/>
              <a:buChar char="•"/>
            </a:pPr>
            <a:r>
              <a:rPr lang="en-US"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Solarni </a:t>
            </a:r>
            <a:r>
              <a:rPr lang="en-US" sz="1200"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kolektori</a:t>
            </a:r>
            <a:endPar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marL="285750" indent="-285750">
              <a:lnSpc>
                <a:spcPts val="2143"/>
              </a:lnSpc>
              <a:buFont typeface="Arial" panose="020B0604020202020204" pitchFamily="34" charset="0"/>
              <a:buChar char="•"/>
            </a:pPr>
            <a:r>
              <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G</a:t>
            </a:r>
            <a:r>
              <a:rPr lang="en-US" sz="1200"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rijanje</a:t>
            </a:r>
            <a:r>
              <a:rPr lang="en-US"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r>
              <a:rPr lang="en-US" sz="1200"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na</a:t>
            </a:r>
            <a:r>
              <a:rPr lang="en-US"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r>
              <a:rPr lang="en-US" sz="1200"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biomasu</a:t>
            </a:r>
            <a:r>
              <a:rPr lang="en-US"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endPar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marL="285750" indent="-285750">
              <a:lnSpc>
                <a:spcPts val="2143"/>
              </a:lnSpc>
              <a:buFont typeface="Arial" panose="020B0604020202020204" pitchFamily="34" charset="0"/>
              <a:buChar char="•"/>
            </a:pPr>
            <a:r>
              <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Dizalice topline </a:t>
            </a:r>
          </a:p>
          <a:p>
            <a:pPr marL="285750" indent="-285750">
              <a:lnSpc>
                <a:spcPts val="2143"/>
              </a:lnSpc>
              <a:buFont typeface="Arial" panose="020B0604020202020204" pitchFamily="34" charset="0"/>
              <a:buChar char="•"/>
            </a:pPr>
            <a:r>
              <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Ostale vrste grijanja</a:t>
            </a:r>
            <a:r>
              <a:rPr lang="en-US"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endPar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marL="285750" indent="-285750">
              <a:lnSpc>
                <a:spcPts val="2143"/>
              </a:lnSpc>
              <a:buFont typeface="Arial" panose="020B0604020202020204" pitchFamily="34" charset="0"/>
              <a:buChar char="•"/>
            </a:pPr>
            <a:r>
              <a:rPr lang="en-US" sz="1200"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Izolacija</a:t>
            </a:r>
            <a:r>
              <a:rPr lang="en-US"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r>
              <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i otvori</a:t>
            </a:r>
          </a:p>
          <a:p>
            <a:pPr marL="285750" indent="-285750">
              <a:lnSpc>
                <a:spcPts val="2143"/>
              </a:lnSpc>
              <a:buFont typeface="Arial" panose="020B0604020202020204" pitchFamily="34" charset="0"/>
              <a:buChar char="•"/>
            </a:pPr>
            <a:r>
              <a:rPr lang="en-US"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Savjetovanje o </a:t>
            </a:r>
            <a:r>
              <a:rPr lang="en-US" sz="1200"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energetskoj</a:t>
            </a:r>
            <a:r>
              <a:rPr lang="en-US"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r>
              <a:rPr lang="en-US" sz="1200"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učinkovitosti</a:t>
            </a:r>
            <a:r>
              <a:rPr lang="en-US"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r>
              <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i korisni online alati</a:t>
            </a:r>
          </a:p>
          <a:p>
            <a:pPr marL="285750" indent="-285750">
              <a:lnSpc>
                <a:spcPts val="2143"/>
              </a:lnSpc>
              <a:buFont typeface="Arial" panose="020B0604020202020204" pitchFamily="34" charset="0"/>
              <a:buChar char="•"/>
            </a:pPr>
            <a:r>
              <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Komunikacija u </a:t>
            </a:r>
            <a:r>
              <a:rPr lang="hr-HR" sz="1200"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OSSu</a:t>
            </a:r>
            <a:endPar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marL="285750" indent="-285750">
              <a:lnSpc>
                <a:spcPts val="2143"/>
              </a:lnSpc>
              <a:buFont typeface="Arial" panose="020B0604020202020204" pitchFamily="34" charset="0"/>
              <a:buChar char="•"/>
            </a:pPr>
            <a:r>
              <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I</a:t>
            </a:r>
            <a:r>
              <a:rPr lang="en-US" sz="1200"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dentificiranje</a:t>
            </a:r>
            <a:r>
              <a:rPr lang="en-US"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r>
              <a:rPr lang="en-US" sz="1200"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individualnih</a:t>
            </a:r>
            <a:r>
              <a:rPr lang="en-US"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r>
              <a:rPr lang="en-US" sz="1200"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potreba</a:t>
            </a:r>
            <a:r>
              <a:rPr lang="en-US"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r>
              <a:rPr lang="en-US" sz="1200"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i</a:t>
            </a:r>
            <a:r>
              <a:rPr lang="en-US"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r>
              <a:rPr lang="en-US" sz="1200"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mogućnosti</a:t>
            </a:r>
            <a:r>
              <a:rPr lang="en-US"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endPar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marL="285750" indent="-285750">
              <a:lnSpc>
                <a:spcPts val="2143"/>
              </a:lnSpc>
              <a:buFont typeface="Arial" panose="020B0604020202020204" pitchFamily="34" charset="0"/>
              <a:buChar char="•"/>
            </a:pPr>
            <a:r>
              <a:rPr lang="en-US" sz="1200"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Mogućnosti</a:t>
            </a:r>
            <a:r>
              <a:rPr lang="en-US"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 </a:t>
            </a:r>
            <a:r>
              <a:rPr lang="en-US" sz="1200" b="1" dirty="0" err="1">
                <a:solidFill>
                  <a:srgbClr val="000000"/>
                </a:solidFill>
                <a:latin typeface="Noto Sans" panose="020B0502040504020204" pitchFamily="34" charset="0"/>
                <a:ea typeface="Noto Sans" panose="020B0502040504020204" pitchFamily="34" charset="0"/>
                <a:cs typeface="Noto Sans" panose="020B0502040504020204" pitchFamily="34" charset="0"/>
              </a:rPr>
              <a:t>sufinanciranja</a:t>
            </a:r>
            <a:r>
              <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 i dokumentacija</a:t>
            </a:r>
          </a:p>
          <a:p>
            <a:pPr marL="285750" indent="-285750">
              <a:lnSpc>
                <a:spcPts val="2143"/>
              </a:lnSpc>
              <a:buFont typeface="Arial" panose="020B0604020202020204" pitchFamily="34" charset="0"/>
              <a:buChar char="•"/>
            </a:pPr>
            <a:r>
              <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Radni zadaci</a:t>
            </a:r>
            <a:endParaRPr lang="en-US" sz="120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a:lnSpc>
                <a:spcPts val="2143"/>
              </a:lnSpc>
            </a:pPr>
            <a:endParaRPr lang="en-US" sz="1200" dirty="0">
              <a:solidFill>
                <a:srgbClr val="000000"/>
              </a:solidFill>
              <a:latin typeface="Noto Sans" panose="020B0502040504020204" pitchFamily="34" charset="0"/>
            </a:endParaRPr>
          </a:p>
        </p:txBody>
      </p:sp>
      <p:pic>
        <p:nvPicPr>
          <p:cNvPr id="4" name="Picture 11" descr="A black and orange logo&#10;&#10;Description automatically generated">
            <a:extLst>
              <a:ext uri="{FF2B5EF4-FFF2-40B4-BE49-F238E27FC236}">
                <a16:creationId xmlns:a16="http://schemas.microsoft.com/office/drawing/2014/main" id="{C23829B6-5AE8-48E8-8F8C-ED42A94C8D16}"/>
              </a:ext>
            </a:extLst>
          </p:cNvPr>
          <p:cNvPicPr>
            <a:picLocks noChangeAspect="1"/>
          </p:cNvPicPr>
          <p:nvPr/>
        </p:nvPicPr>
        <p:blipFill>
          <a:blip r:embed="rId2"/>
          <a:stretch>
            <a:fillRect/>
          </a:stretch>
        </p:blipFill>
        <p:spPr>
          <a:xfrm>
            <a:off x="381000" y="189261"/>
            <a:ext cx="2483810" cy="82332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3DAE4155-6770-348D-A471-48EA05B3E480}"/>
              </a:ext>
            </a:extLst>
          </p:cNvPr>
          <p:cNvSpPr txBox="1"/>
          <p:nvPr/>
        </p:nvSpPr>
        <p:spPr>
          <a:xfrm>
            <a:off x="3581400" y="770635"/>
            <a:ext cx="3514081" cy="307777"/>
          </a:xfrm>
          <a:prstGeom prst="rect">
            <a:avLst/>
          </a:prstGeom>
          <a:noFill/>
        </p:spPr>
        <p:txBody>
          <a:bodyPr wrap="square" rtlCol="0">
            <a:spAutoFit/>
          </a:bodyPr>
          <a:lstStyle/>
          <a:p>
            <a:pPr algn="l"/>
            <a:r>
              <a:rPr lang="hr-HR"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KORISNI ONLINE ALATI</a:t>
            </a:r>
            <a:endParaRPr lang="sr-Latn-RS"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 name="TekstniOkvir 2">
            <a:extLst>
              <a:ext uri="{FF2B5EF4-FFF2-40B4-BE49-F238E27FC236}">
                <a16:creationId xmlns:a16="http://schemas.microsoft.com/office/drawing/2014/main" id="{62778DC2-8AB7-E50A-E839-3986F254B880}"/>
              </a:ext>
            </a:extLst>
          </p:cNvPr>
          <p:cNvSpPr txBox="1"/>
          <p:nvPr/>
        </p:nvSpPr>
        <p:spPr>
          <a:xfrm>
            <a:off x="800098" y="1779813"/>
            <a:ext cx="8438436" cy="3970318"/>
          </a:xfrm>
          <a:prstGeom prst="rect">
            <a:avLst/>
          </a:prstGeom>
          <a:noFill/>
        </p:spPr>
        <p:txBody>
          <a:bodyPr wrap="square" rtlCol="0">
            <a:spAutoFit/>
          </a:bodyPr>
          <a:lstStyle/>
          <a:p>
            <a:pPr algn="l"/>
            <a:r>
              <a:rPr lang="hr-HR" sz="1200" dirty="0">
                <a:latin typeface="Noto Sans" panose="020B0502040504020204" pitchFamily="34" charset="0"/>
                <a:ea typeface="Noto Sans" panose="020B0502040504020204" pitchFamily="34" charset="0"/>
                <a:cs typeface="Noto Sans" panose="020B0502040504020204" pitchFamily="34" charset="0"/>
              </a:rPr>
              <a:t>Izračun potrošnje energije i gubitka kroz vanjsku ovojnicu-</a:t>
            </a:r>
            <a:r>
              <a:rPr lang="hr-HR" sz="1200" dirty="0">
                <a:latin typeface="Noto Sans" panose="020B0502040504020204" pitchFamily="34" charset="0"/>
                <a:ea typeface="Noto Sans" panose="020B0502040504020204" pitchFamily="34" charset="0"/>
                <a:cs typeface="Noto Sans" panose="020B0502040504020204" pitchFamily="34" charset="0"/>
                <a:hlinkClick r:id="rId2"/>
              </a:rPr>
              <a:t> </a:t>
            </a:r>
            <a:r>
              <a:rPr lang="hr-HR" sz="1200" dirty="0" err="1">
                <a:latin typeface="Noto Sans" panose="020B0502040504020204" pitchFamily="34" charset="0"/>
                <a:ea typeface="Noto Sans" panose="020B0502040504020204" pitchFamily="34" charset="0"/>
                <a:cs typeface="Noto Sans" panose="020B0502040504020204" pitchFamily="34" charset="0"/>
                <a:hlinkClick r:id="rId2"/>
              </a:rPr>
              <a:t>Knauf</a:t>
            </a:r>
            <a:r>
              <a:rPr lang="hr-HR" sz="1200" dirty="0">
                <a:latin typeface="Noto Sans" panose="020B0502040504020204" pitchFamily="34" charset="0"/>
                <a:ea typeface="Noto Sans" panose="020B0502040504020204" pitchFamily="34" charset="0"/>
                <a:cs typeface="Noto Sans" panose="020B0502040504020204" pitchFamily="34" charset="0"/>
                <a:hlinkClick r:id="rId2"/>
              </a:rPr>
              <a:t> kalkulator</a:t>
            </a:r>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Izračun isplativosti FN sustava</a:t>
            </a:r>
            <a:r>
              <a:rPr lang="hr-HR" sz="1200" dirty="0">
                <a:latin typeface="Noto Sans" panose="020B0502040504020204" pitchFamily="34" charset="0"/>
                <a:ea typeface="Noto Sans" panose="020B0502040504020204" pitchFamily="34" charset="0"/>
                <a:cs typeface="Noto Sans" panose="020B0502040504020204" pitchFamily="34" charset="0"/>
                <a:hlinkClick r:id="rId3"/>
              </a:rPr>
              <a:t>- METAR kalkulator</a:t>
            </a:r>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Savjetnik za odabir sustava grijanja- </a:t>
            </a:r>
            <a:r>
              <a:rPr lang="hr-HR" sz="1200" dirty="0" err="1">
                <a:latin typeface="Noto Sans" panose="020B0502040504020204" pitchFamily="34" charset="0"/>
                <a:ea typeface="Noto Sans" panose="020B0502040504020204" pitchFamily="34" charset="0"/>
                <a:cs typeface="Noto Sans" panose="020B0502040504020204" pitchFamily="34" charset="0"/>
                <a:hlinkClick r:id="rId4"/>
              </a:rPr>
              <a:t>Termometal</a:t>
            </a:r>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Procjena potrošnje energije i personalizirani savjeti- </a:t>
            </a:r>
            <a:r>
              <a:rPr lang="hr-HR" sz="1200" dirty="0" err="1">
                <a:latin typeface="Noto Sans" panose="020B0502040504020204" pitchFamily="34" charset="0"/>
                <a:ea typeface="Noto Sans" panose="020B0502040504020204" pitchFamily="34" charset="0"/>
                <a:cs typeface="Noto Sans" panose="020B0502040504020204" pitchFamily="34" charset="0"/>
                <a:hlinkClick r:id="rId5"/>
              </a:rPr>
              <a:t>PowerAct</a:t>
            </a:r>
            <a:r>
              <a:rPr lang="hr-HR" sz="1200" dirty="0">
                <a:latin typeface="Noto Sans" panose="020B0502040504020204" pitchFamily="34" charset="0"/>
                <a:ea typeface="Noto Sans" panose="020B0502040504020204" pitchFamily="34" charset="0"/>
                <a:cs typeface="Noto Sans" panose="020B0502040504020204" pitchFamily="34" charset="0"/>
                <a:hlinkClick r:id="rId5"/>
              </a:rPr>
              <a:t> alat</a:t>
            </a:r>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Energetski modelling nekretnine- </a:t>
            </a:r>
            <a:r>
              <a:rPr lang="hr-HR" sz="1200" dirty="0">
                <a:latin typeface="Noto Sans" panose="020B0502040504020204" pitchFamily="34" charset="0"/>
                <a:ea typeface="Noto Sans" panose="020B0502040504020204" pitchFamily="34" charset="0"/>
                <a:cs typeface="Noto Sans" panose="020B0502040504020204" pitchFamily="34" charset="0"/>
                <a:hlinkClick r:id="rId6"/>
              </a:rPr>
              <a:t>razno</a:t>
            </a:r>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Program za energetsko certificiranje- </a:t>
            </a:r>
            <a:r>
              <a:rPr lang="hr-HR" sz="1200" dirty="0">
                <a:latin typeface="Noto Sans" panose="020B0502040504020204" pitchFamily="34" charset="0"/>
                <a:ea typeface="Noto Sans" panose="020B0502040504020204" pitchFamily="34" charset="0"/>
                <a:cs typeface="Noto Sans" panose="020B0502040504020204" pitchFamily="34" charset="0"/>
                <a:hlinkClick r:id="rId7"/>
              </a:rPr>
              <a:t>ENCERT</a:t>
            </a:r>
            <a:endParaRPr lang="hr-HR" sz="1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4" name="Slika 3">
            <a:extLst>
              <a:ext uri="{FF2B5EF4-FFF2-40B4-BE49-F238E27FC236}">
                <a16:creationId xmlns:a16="http://schemas.microsoft.com/office/drawing/2014/main" id="{C06ABD52-69D3-2DA9-8CEC-F9226FD299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418" y="1148511"/>
            <a:ext cx="3011195" cy="2782846"/>
          </a:xfrm>
          <a:prstGeom prst="rect">
            <a:avLst/>
          </a:prstGeom>
        </p:spPr>
      </p:pic>
      <p:pic>
        <p:nvPicPr>
          <p:cNvPr id="5" name="Slika 4">
            <a:extLst>
              <a:ext uri="{FF2B5EF4-FFF2-40B4-BE49-F238E27FC236}">
                <a16:creationId xmlns:a16="http://schemas.microsoft.com/office/drawing/2014/main" id="{BE173F29-7BA8-6677-871B-F8D1764DA9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49672" y="4001456"/>
            <a:ext cx="3752641" cy="2858262"/>
          </a:xfrm>
          <a:prstGeom prst="rect">
            <a:avLst/>
          </a:prstGeom>
        </p:spPr>
      </p:pic>
      <p:pic>
        <p:nvPicPr>
          <p:cNvPr id="6" name="Picture 11" descr="A black and orange logo&#10;&#10;Description automatically generated">
            <a:extLst>
              <a:ext uri="{FF2B5EF4-FFF2-40B4-BE49-F238E27FC236}">
                <a16:creationId xmlns:a16="http://schemas.microsoft.com/office/drawing/2014/main" id="{88B7C0CB-828B-4EA6-8C32-35CB06B174E7}"/>
              </a:ext>
            </a:extLst>
          </p:cNvPr>
          <p:cNvPicPr>
            <a:picLocks noChangeAspect="1"/>
          </p:cNvPicPr>
          <p:nvPr/>
        </p:nvPicPr>
        <p:blipFill>
          <a:blip r:embed="rId10"/>
          <a:stretch>
            <a:fillRect/>
          </a:stretch>
        </p:blipFill>
        <p:spPr>
          <a:xfrm>
            <a:off x="304800" y="263159"/>
            <a:ext cx="1371600" cy="454653"/>
          </a:xfrm>
          <a:prstGeom prst="rect">
            <a:avLst/>
          </a:prstGeom>
        </p:spPr>
      </p:pic>
    </p:spTree>
    <p:extLst>
      <p:ext uri="{BB962C8B-B14F-4D97-AF65-F5344CB8AC3E}">
        <p14:creationId xmlns:p14="http://schemas.microsoft.com/office/powerpoint/2010/main" val="294542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3997FE6-ADFE-7C9D-7DC5-1B27D80E11CD}"/>
              </a:ext>
            </a:extLst>
          </p:cNvPr>
          <p:cNvSpPr txBox="1"/>
          <p:nvPr/>
        </p:nvSpPr>
        <p:spPr>
          <a:xfrm rot="10800000" flipV="1">
            <a:off x="3477507" y="563923"/>
            <a:ext cx="3299231" cy="307777"/>
          </a:xfrm>
          <a:prstGeom prst="rect">
            <a:avLst/>
          </a:prstGeom>
          <a:noFill/>
        </p:spPr>
        <p:txBody>
          <a:bodyPr wrap="square" rtlCol="0">
            <a:spAutoFit/>
          </a:bodyPr>
          <a:lstStyle/>
          <a:p>
            <a:pPr algn="l"/>
            <a:r>
              <a:rPr lang="hr-HR"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MOGUĆNOSTI SUFINANCIRANJA</a:t>
            </a:r>
            <a:endParaRPr lang="sr-Latn-RS"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 name="TekstniOkvir 2">
            <a:extLst>
              <a:ext uri="{FF2B5EF4-FFF2-40B4-BE49-F238E27FC236}">
                <a16:creationId xmlns:a16="http://schemas.microsoft.com/office/drawing/2014/main" id="{63745B29-8E1A-21FE-E957-FF6EFE105CBD}"/>
              </a:ext>
            </a:extLst>
          </p:cNvPr>
          <p:cNvSpPr txBox="1"/>
          <p:nvPr/>
        </p:nvSpPr>
        <p:spPr>
          <a:xfrm>
            <a:off x="757128" y="1204519"/>
            <a:ext cx="8361089" cy="3416320"/>
          </a:xfrm>
          <a:prstGeom prst="rect">
            <a:avLst/>
          </a:prstGeom>
          <a:noFill/>
        </p:spPr>
        <p:txBody>
          <a:bodyPr wrap="square" rtlCol="0">
            <a:spAutoFit/>
          </a:bodyPr>
          <a:lstStyle/>
          <a:p>
            <a:pPr algn="l"/>
            <a:r>
              <a:rPr lang="hr-HR" sz="1200" dirty="0">
                <a:latin typeface="Noto Sans" panose="020B0502040504020204" pitchFamily="34" charset="0"/>
                <a:ea typeface="Noto Sans" panose="020B0502040504020204" pitchFamily="34" charset="0"/>
                <a:cs typeface="Noto Sans" panose="020B0502040504020204" pitchFamily="34" charset="0"/>
              </a:rPr>
              <a:t>Mogućnosti sufinanciranja ulaganja u energetsku učinkovitost su sve više rasprostranjene te osim onih nacionalnih građani mogu računati i na županijske/gradske/općinske subvencije.</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Iako su lokalne subvencije najviše usmjerene na </a:t>
            </a:r>
            <a:r>
              <a:rPr lang="hr-HR" sz="1200" dirty="0" err="1">
                <a:latin typeface="Noto Sans" panose="020B0502040504020204" pitchFamily="34" charset="0"/>
                <a:ea typeface="Noto Sans" panose="020B0502040504020204" pitchFamily="34" charset="0"/>
                <a:cs typeface="Noto Sans" panose="020B0502040504020204" pitchFamily="34" charset="0"/>
              </a:rPr>
              <a:t>fotonaponske</a:t>
            </a:r>
            <a:r>
              <a:rPr lang="hr-HR" sz="1200" dirty="0">
                <a:latin typeface="Noto Sans" panose="020B0502040504020204" pitchFamily="34" charset="0"/>
                <a:ea typeface="Noto Sans" panose="020B0502040504020204" pitchFamily="34" charset="0"/>
                <a:cs typeface="Noto Sans" panose="020B0502040504020204" pitchFamily="34" charset="0"/>
              </a:rPr>
              <a:t> elektrane (dokumentaciju i/ili glavni projekt), poneke JLS subvenciju i ostale mjere energetske učinkovitosti.</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Nacionalne subvencije:</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Fond za zaštitu okoliša i energetsku učinkovitost (FN, kolektori, grijanje, izolacija)</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Županijske subvencije:</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Ličko-senjska (izrada energetskog certifikata)</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Varaždinska (ugradnja FN)</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Gradske subvencije:</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Grad Križevci (izolacija tavana, FN sustavi, obnova pročelja)</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Vukovar (energetska obnova više stambenih zgrada)</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Zelina (zamjena krovova)</a:t>
            </a:r>
          </a:p>
          <a:p>
            <a:pPr marL="171450" indent="-1714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Općina </a:t>
            </a:r>
            <a:r>
              <a:rPr lang="hr-HR" sz="1200" dirty="0" err="1">
                <a:latin typeface="Noto Sans" panose="020B0502040504020204" pitchFamily="34" charset="0"/>
                <a:ea typeface="Noto Sans" panose="020B0502040504020204" pitchFamily="34" charset="0"/>
                <a:cs typeface="Noto Sans" panose="020B0502040504020204" pitchFamily="34" charset="0"/>
              </a:rPr>
              <a:t>Voćin</a:t>
            </a:r>
            <a:r>
              <a:rPr lang="hr-HR" sz="1200" dirty="0">
                <a:latin typeface="Noto Sans" panose="020B0502040504020204" pitchFamily="34" charset="0"/>
                <a:ea typeface="Noto Sans" panose="020B0502040504020204" pitchFamily="34" charset="0"/>
                <a:cs typeface="Noto Sans" panose="020B0502040504020204" pitchFamily="34" charset="0"/>
              </a:rPr>
              <a:t> (povećanje energetske učinkovitosti kroz dodatno sufinanciranje nacionalne subvencije)</a:t>
            </a:r>
          </a:p>
        </p:txBody>
      </p:sp>
      <p:sp>
        <p:nvSpPr>
          <p:cNvPr id="5" name="TekstniOkvir 4">
            <a:extLst>
              <a:ext uri="{FF2B5EF4-FFF2-40B4-BE49-F238E27FC236}">
                <a16:creationId xmlns:a16="http://schemas.microsoft.com/office/drawing/2014/main" id="{6C37D1C6-A57F-BC0F-E97E-3DC5685BE926}"/>
              </a:ext>
            </a:extLst>
          </p:cNvPr>
          <p:cNvSpPr txBox="1"/>
          <p:nvPr/>
        </p:nvSpPr>
        <p:spPr>
          <a:xfrm>
            <a:off x="2100846" y="5637726"/>
            <a:ext cx="6052554" cy="369332"/>
          </a:xfrm>
          <a:prstGeom prst="rect">
            <a:avLst/>
          </a:prstGeom>
          <a:solidFill>
            <a:srgbClr val="67CD95"/>
          </a:solidFill>
          <a:ln>
            <a:solidFill>
              <a:schemeClr val="accent6">
                <a:lumMod val="75000"/>
              </a:schemeClr>
            </a:solidFill>
          </a:ln>
        </p:spPr>
        <p:txBody>
          <a:bodyPr wrap="square" rtlCol="0">
            <a:spAutoFit/>
          </a:bodyPr>
          <a:lstStyle/>
          <a:p>
            <a:pPr algn="l"/>
            <a:r>
              <a:rPr lang="hr-HR" b="1" dirty="0">
                <a:solidFill>
                  <a:srgbClr val="67CD95"/>
                </a:solidFill>
                <a:latin typeface="Noto Sans" panose="020B0502040504020204" pitchFamily="34" charset="0"/>
                <a:ea typeface="Noto Sans" panose="020B0502040504020204" pitchFamily="34" charset="0"/>
                <a:cs typeface="Noto Sans" panose="020B0502040504020204" pitchFamily="34" charset="0"/>
                <a:hlinkClick r:id="rId2"/>
              </a:rPr>
              <a:t>Više informacija o sufinanciranju na lokalnoj razini </a:t>
            </a:r>
            <a:endParaRPr lang="sr-Latn-RS" b="1" dirty="0">
              <a:solidFill>
                <a:srgbClr val="67CD95"/>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6" name="Picture 11" descr="A black and orange logo&#10;&#10;Description automatically generated">
            <a:extLst>
              <a:ext uri="{FF2B5EF4-FFF2-40B4-BE49-F238E27FC236}">
                <a16:creationId xmlns:a16="http://schemas.microsoft.com/office/drawing/2014/main" id="{AAA41050-8CF0-474E-917F-8CA5E7D446D5}"/>
              </a:ext>
            </a:extLst>
          </p:cNvPr>
          <p:cNvPicPr>
            <a:picLocks noChangeAspect="1"/>
          </p:cNvPicPr>
          <p:nvPr/>
        </p:nvPicPr>
        <p:blipFill>
          <a:blip r:embed="rId3"/>
          <a:stretch>
            <a:fillRect/>
          </a:stretch>
        </p:blipFill>
        <p:spPr>
          <a:xfrm>
            <a:off x="304800" y="263159"/>
            <a:ext cx="1371600" cy="454653"/>
          </a:xfrm>
          <a:prstGeom prst="rect">
            <a:avLst/>
          </a:prstGeom>
        </p:spPr>
      </p:pic>
    </p:spTree>
    <p:extLst>
      <p:ext uri="{BB962C8B-B14F-4D97-AF65-F5344CB8AC3E}">
        <p14:creationId xmlns:p14="http://schemas.microsoft.com/office/powerpoint/2010/main" val="2430630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96963BFB-86C7-F473-CCB2-561527E197D9}"/>
              </a:ext>
            </a:extLst>
          </p:cNvPr>
          <p:cNvSpPr txBox="1"/>
          <p:nvPr/>
        </p:nvSpPr>
        <p:spPr>
          <a:xfrm rot="10800000" flipV="1">
            <a:off x="2743200" y="644795"/>
            <a:ext cx="5378976" cy="307777"/>
          </a:xfrm>
          <a:prstGeom prst="rect">
            <a:avLst/>
          </a:prstGeom>
          <a:noFill/>
        </p:spPr>
        <p:txBody>
          <a:bodyPr wrap="square" lIns="91440" tIns="45720" rIns="91440" bIns="45720" rtlCol="0" anchor="t">
            <a:spAutoFit/>
          </a:bodyPr>
          <a:lstStyle/>
          <a:p>
            <a:pPr algn="l"/>
            <a:r>
              <a:rPr lang="hr-HR"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DOKUMENTACIJA ZA SUFINANCIRANJE- ŠTO I GDJE?</a:t>
            </a:r>
            <a:endParaRPr lang="sr-Latn-RS"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 name="TekstniOkvir 2">
            <a:extLst>
              <a:ext uri="{FF2B5EF4-FFF2-40B4-BE49-F238E27FC236}">
                <a16:creationId xmlns:a16="http://schemas.microsoft.com/office/drawing/2014/main" id="{A5F7EE16-572B-53A0-9357-72D7384D12D4}"/>
              </a:ext>
            </a:extLst>
          </p:cNvPr>
          <p:cNvSpPr txBox="1"/>
          <p:nvPr/>
        </p:nvSpPr>
        <p:spPr>
          <a:xfrm>
            <a:off x="459954" y="1662476"/>
            <a:ext cx="8068894" cy="3416320"/>
          </a:xfrm>
          <a:prstGeom prst="rect">
            <a:avLst/>
          </a:prstGeom>
          <a:noFill/>
        </p:spPr>
        <p:txBody>
          <a:bodyPr wrap="square" rtlCol="0">
            <a:spAutoFit/>
          </a:bodyPr>
          <a:lstStyle/>
          <a:p>
            <a:pPr algn="l"/>
            <a:r>
              <a:rPr lang="hr-HR" sz="1200" dirty="0">
                <a:latin typeface="Noto Sans" panose="020B0502040504020204" pitchFamily="34" charset="0"/>
                <a:ea typeface="Noto Sans" panose="020B0502040504020204" pitchFamily="34" charset="0"/>
                <a:cs typeface="Noto Sans" panose="020B0502040504020204" pitchFamily="34" charset="0"/>
              </a:rPr>
              <a:t>Uvid u sve potrebne katastarske i ZK dokumente</a:t>
            </a:r>
          </a:p>
          <a:p>
            <a:pPr algn="l"/>
            <a:r>
              <a:rPr lang="hr-HR" sz="1200" dirty="0">
                <a:latin typeface="Noto Sans" panose="020B0502040504020204" pitchFamily="34" charset="0"/>
                <a:ea typeface="Noto Sans" panose="020B0502040504020204" pitchFamily="34" charset="0"/>
                <a:cs typeface="Noto Sans" panose="020B0502040504020204" pitchFamily="34" charset="0"/>
                <a:hlinkClick r:id="rId2"/>
              </a:rPr>
              <a:t>https://oss.uredjenazemlja.hr/</a:t>
            </a:r>
            <a:r>
              <a:rPr lang="hr-HR" sz="1200" dirty="0">
                <a:latin typeface="Noto Sans" panose="020B0502040504020204" pitchFamily="34" charset="0"/>
                <a:ea typeface="Noto Sans" panose="020B0502040504020204" pitchFamily="34" charset="0"/>
                <a:cs typeface="Noto Sans" panose="020B0502040504020204" pitchFamily="34" charset="0"/>
              </a:rPr>
              <a:t> </a:t>
            </a:r>
          </a:p>
          <a:p>
            <a:pPr marL="285750" indent="-2857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ZK izvadak, katastarski plan, posjedovni list</a:t>
            </a:r>
          </a:p>
          <a:p>
            <a:pPr marL="285750" indent="-2857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Fizički u lokalnom katastru/gruntovnici</a:t>
            </a:r>
          </a:p>
          <a:p>
            <a:pPr marL="285750" indent="-285750" algn="l">
              <a:buFont typeface="Arial" panose="020B0604020202020204" pitchFamily="34" charset="0"/>
              <a:buChar char="•"/>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85750" indent="-285750" algn="l">
              <a:buFont typeface="Arial" panose="020B0604020202020204" pitchFamily="34" charset="0"/>
              <a:buChar char="•"/>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hlinkClick r:id="rId3"/>
              </a:rPr>
              <a:t>https://dozvola.mgipu.hr/naslovna</a:t>
            </a:r>
            <a:r>
              <a:rPr lang="hr-HR" sz="1200" dirty="0">
                <a:latin typeface="Noto Sans" panose="020B0502040504020204" pitchFamily="34" charset="0"/>
                <a:ea typeface="Noto Sans" panose="020B0502040504020204" pitchFamily="34" charset="0"/>
                <a:cs typeface="Noto Sans" panose="020B0502040504020204" pitchFamily="34" charset="0"/>
              </a:rPr>
              <a:t> </a:t>
            </a:r>
          </a:p>
          <a:p>
            <a:pPr marL="285750" indent="-2857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Građevinski </a:t>
            </a:r>
            <a:r>
              <a:rPr lang="hr-HR" sz="1200" dirty="0" err="1">
                <a:latin typeface="Noto Sans" panose="020B0502040504020204" pitchFamily="34" charset="0"/>
                <a:ea typeface="Noto Sans" panose="020B0502040504020204" pitchFamily="34" charset="0"/>
                <a:cs typeface="Noto Sans" panose="020B0502040504020204" pitchFamily="34" charset="0"/>
              </a:rPr>
              <a:t>aktovi</a:t>
            </a: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85750" indent="-2857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Fizički u lokalnom odjelu za prostorno uređenje (</a:t>
            </a:r>
            <a:r>
              <a:rPr lang="hr-HR" sz="1200" dirty="0">
                <a:latin typeface="Noto Sans" panose="020B0502040504020204" pitchFamily="34" charset="0"/>
                <a:ea typeface="Noto Sans" panose="020B0502040504020204" pitchFamily="34" charset="0"/>
                <a:cs typeface="Noto Sans" panose="020B0502040504020204" pitchFamily="34" charset="0"/>
                <a:hlinkClick r:id="rId4"/>
              </a:rPr>
              <a:t>ovisi o županiji</a:t>
            </a:r>
            <a:r>
              <a:rPr lang="hr-HR" sz="1200" dirty="0">
                <a:latin typeface="Noto Sans" panose="020B0502040504020204" pitchFamily="34" charset="0"/>
                <a:ea typeface="Noto Sans" panose="020B0502040504020204" pitchFamily="34" charset="0"/>
                <a:cs typeface="Noto Sans" panose="020B0502040504020204" pitchFamily="34" charset="0"/>
              </a:rPr>
              <a:t>)</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hlinkClick r:id="rId5"/>
              </a:rPr>
              <a:t>https://ispu.mgipu.hr/</a:t>
            </a: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85750" indent="-285750" algn="l">
              <a:buFont typeface="Arial" panose="020B0604020202020204" pitchFamily="34" charset="0"/>
              <a:buChar char="•"/>
            </a:pPr>
            <a:r>
              <a:rPr lang="hr-HR" sz="1200" dirty="0">
                <a:latin typeface="Noto Sans" panose="020B0502040504020204" pitchFamily="34" charset="0"/>
                <a:ea typeface="Noto Sans" panose="020B0502040504020204" pitchFamily="34" charset="0"/>
                <a:cs typeface="Noto Sans" panose="020B0502040504020204" pitchFamily="34" charset="0"/>
              </a:rPr>
              <a:t>Uvid u prostorno uređenje i sve </a:t>
            </a:r>
            <a:r>
              <a:rPr lang="hr-HR" sz="1200" dirty="0" err="1">
                <a:latin typeface="Noto Sans" panose="020B0502040504020204" pitchFamily="34" charset="0"/>
                <a:ea typeface="Noto Sans" panose="020B0502040504020204" pitchFamily="34" charset="0"/>
                <a:cs typeface="Noto Sans" panose="020B0502040504020204" pitchFamily="34" charset="0"/>
              </a:rPr>
              <a:t>aktove</a:t>
            </a: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85750" indent="-285750" algn="l">
              <a:buFont typeface="Arial" panose="020B0604020202020204" pitchFamily="34" charset="0"/>
              <a:buChar char="•"/>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marL="285750" indent="-285750" algn="l">
              <a:buFont typeface="Arial" panose="020B0604020202020204" pitchFamily="34" charset="0"/>
              <a:buChar char="•"/>
            </a:pPr>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rPr>
              <a:t>Dokumentacija za sufinanciranje ovisi o pozivu i navedena je u</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dokumentu poziva.</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Ovdje su navedeni oni dokumenti i online alati za koje građani</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Imaju najviše upita i dvojbi.</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4" name="Slika 3">
            <a:extLst>
              <a:ext uri="{FF2B5EF4-FFF2-40B4-BE49-F238E27FC236}">
                <a16:creationId xmlns:a16="http://schemas.microsoft.com/office/drawing/2014/main" id="{BF627E86-92DE-6356-B110-9D2A3856BD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2722" y="1014090"/>
            <a:ext cx="2630877" cy="4064706"/>
          </a:xfrm>
          <a:prstGeom prst="rect">
            <a:avLst/>
          </a:prstGeom>
        </p:spPr>
      </p:pic>
      <p:pic>
        <p:nvPicPr>
          <p:cNvPr id="5" name="Slika 4">
            <a:extLst>
              <a:ext uri="{FF2B5EF4-FFF2-40B4-BE49-F238E27FC236}">
                <a16:creationId xmlns:a16="http://schemas.microsoft.com/office/drawing/2014/main" id="{8C5F7866-E9E9-703A-CEC4-4C73EB27AF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1600" y="3390061"/>
            <a:ext cx="2740837" cy="3882854"/>
          </a:xfrm>
          <a:prstGeom prst="rect">
            <a:avLst/>
          </a:prstGeom>
        </p:spPr>
      </p:pic>
      <p:pic>
        <p:nvPicPr>
          <p:cNvPr id="6" name="Picture 11" descr="A black and orange logo&#10;&#10;Description automatically generated">
            <a:extLst>
              <a:ext uri="{FF2B5EF4-FFF2-40B4-BE49-F238E27FC236}">
                <a16:creationId xmlns:a16="http://schemas.microsoft.com/office/drawing/2014/main" id="{6B24BC91-E758-4F68-B509-DD75A81FB83A}"/>
              </a:ext>
            </a:extLst>
          </p:cNvPr>
          <p:cNvPicPr>
            <a:picLocks noChangeAspect="1"/>
          </p:cNvPicPr>
          <p:nvPr/>
        </p:nvPicPr>
        <p:blipFill>
          <a:blip r:embed="rId8"/>
          <a:stretch>
            <a:fillRect/>
          </a:stretch>
        </p:blipFill>
        <p:spPr>
          <a:xfrm>
            <a:off x="304800" y="263159"/>
            <a:ext cx="1371600" cy="454653"/>
          </a:xfrm>
          <a:prstGeom prst="rect">
            <a:avLst/>
          </a:prstGeom>
        </p:spPr>
      </p:pic>
    </p:spTree>
    <p:extLst>
      <p:ext uri="{BB962C8B-B14F-4D97-AF65-F5344CB8AC3E}">
        <p14:creationId xmlns:p14="http://schemas.microsoft.com/office/powerpoint/2010/main" val="1375063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a:extLst>
              <a:ext uri="{FF2B5EF4-FFF2-40B4-BE49-F238E27FC236}">
                <a16:creationId xmlns:a16="http://schemas.microsoft.com/office/drawing/2014/main" id="{63745B29-8E1A-21FE-E957-FF6EFE105CBD}"/>
              </a:ext>
            </a:extLst>
          </p:cNvPr>
          <p:cNvSpPr txBox="1"/>
          <p:nvPr/>
        </p:nvSpPr>
        <p:spPr>
          <a:xfrm>
            <a:off x="696255" y="838200"/>
            <a:ext cx="8361089" cy="6863417"/>
          </a:xfrm>
          <a:prstGeom prst="rect">
            <a:avLst/>
          </a:prstGeom>
          <a:noFill/>
        </p:spPr>
        <p:txBody>
          <a:bodyPr wrap="square" rtlCol="0">
            <a:spAutoFit/>
          </a:bodyPr>
          <a:lstStyle/>
          <a:p>
            <a:pPr algn="l"/>
            <a:r>
              <a:rPr lang="hr-HR" sz="1100" b="1" dirty="0">
                <a:latin typeface="Noto Sans" panose="020B0502040504020204" pitchFamily="34" charset="0"/>
                <a:ea typeface="Noto Sans" panose="020B0502040504020204" pitchFamily="34" charset="0"/>
                <a:cs typeface="Noto Sans" panose="020B0502040504020204" pitchFamily="34" charset="0"/>
              </a:rPr>
              <a:t>Primjer Javnog poziva Fonda za zaštitu okoliša i energetsku učinkovitost na temelju javnog poziva 2024. godine</a:t>
            </a:r>
          </a:p>
          <a:p>
            <a:pPr algn="l"/>
            <a:endParaRPr lang="hr-HR" sz="1100" dirty="0">
              <a:latin typeface="Noto Sans" panose="020B0502040504020204" pitchFamily="34" charset="0"/>
              <a:ea typeface="Noto Sans" panose="020B0502040504020204" pitchFamily="34" charset="0"/>
              <a:cs typeface="Noto Sans" panose="020B0502040504020204" pitchFamily="34" charset="0"/>
            </a:endParaRPr>
          </a:p>
          <a:p>
            <a:pPr algn="l"/>
            <a:r>
              <a:rPr lang="hr-HR" sz="1100" dirty="0">
                <a:latin typeface="Noto Sans" panose="020B0502040504020204" pitchFamily="34" charset="0"/>
                <a:ea typeface="Noto Sans" panose="020B0502040504020204" pitchFamily="34" charset="0"/>
                <a:cs typeface="Noto Sans" panose="020B0502040504020204" pitchFamily="34" charset="0"/>
              </a:rPr>
              <a:t>Cilj poziva se uglavnom temelji na zakonskim okvirima ranije navedenim u ovom priručniku te ciljevima EU o postizanju energetske učinkovitosti.</a:t>
            </a:r>
          </a:p>
          <a:p>
            <a:pPr algn="l"/>
            <a:r>
              <a:rPr lang="hr-HR" sz="1100" dirty="0">
                <a:latin typeface="Noto Sans" panose="020B0502040504020204" pitchFamily="34" charset="0"/>
                <a:ea typeface="Noto Sans" panose="020B0502040504020204" pitchFamily="34" charset="0"/>
                <a:cs typeface="Noto Sans" panose="020B0502040504020204" pitchFamily="34" charset="0"/>
              </a:rPr>
              <a:t>Što Fond smatra kao prihvatljive troškove:</a:t>
            </a:r>
          </a:p>
          <a:p>
            <a:pPr marL="171450" indent="-171450" algn="l">
              <a:buFont typeface="Arial" panose="020B0604020202020204" pitchFamily="34" charset="0"/>
              <a:buChar char="•"/>
            </a:pPr>
            <a:r>
              <a:rPr lang="hr-HR" sz="1100" dirty="0">
                <a:latin typeface="Noto Sans" panose="020B0502040504020204" pitchFamily="34" charset="0"/>
                <a:ea typeface="Noto Sans" panose="020B0502040504020204" pitchFamily="34" charset="0"/>
                <a:cs typeface="Noto Sans" panose="020B0502040504020204" pitchFamily="34" charset="0"/>
              </a:rPr>
              <a:t>izvođenje radova, što uključuje nabavu i ugradnju materijala </a:t>
            </a:r>
          </a:p>
          <a:p>
            <a:pPr marL="171450" indent="-171450" algn="l">
              <a:buFont typeface="Arial" panose="020B0604020202020204" pitchFamily="34" charset="0"/>
              <a:buChar char="•"/>
            </a:pPr>
            <a:r>
              <a:rPr lang="hr-HR" sz="1100" dirty="0">
                <a:latin typeface="Noto Sans" panose="020B0502040504020204" pitchFamily="34" charset="0"/>
                <a:ea typeface="Noto Sans" panose="020B0502040504020204" pitchFamily="34" charset="0"/>
                <a:cs typeface="Noto Sans" panose="020B0502040504020204" pitchFamily="34" charset="0"/>
              </a:rPr>
              <a:t>izvođenje radova, što uključuje nabavu i ugradnju novih sustava i opreme</a:t>
            </a:r>
          </a:p>
          <a:p>
            <a:pPr marL="171450" indent="-171450" algn="l">
              <a:buFont typeface="Arial" panose="020B0604020202020204" pitchFamily="34" charset="0"/>
              <a:buChar char="•"/>
            </a:pPr>
            <a:r>
              <a:rPr lang="hr-HR" sz="1100" dirty="0">
                <a:latin typeface="Noto Sans" panose="020B0502040504020204" pitchFamily="34" charset="0"/>
                <a:ea typeface="Noto Sans" panose="020B0502040504020204" pitchFamily="34" charset="0"/>
                <a:cs typeface="Noto Sans" panose="020B0502040504020204" pitchFamily="34" charset="0"/>
              </a:rPr>
              <a:t>nabave usluge pomoći tijekom prijave na Poziv.</a:t>
            </a:r>
          </a:p>
          <a:p>
            <a:pPr marL="171450" indent="-171450" algn="l">
              <a:buFont typeface="Arial" panose="020B0604020202020204" pitchFamily="34" charset="0"/>
              <a:buChar char="•"/>
            </a:pPr>
            <a:endParaRPr lang="hr-HR" sz="1100" dirty="0">
              <a:latin typeface="Noto Sans" panose="020B0502040504020204" pitchFamily="34" charset="0"/>
              <a:ea typeface="Noto Sans" panose="020B0502040504020204" pitchFamily="34" charset="0"/>
              <a:cs typeface="Noto Sans" panose="020B0502040504020204" pitchFamily="34" charset="0"/>
            </a:endParaRPr>
          </a:p>
          <a:p>
            <a:pPr algn="l"/>
            <a:r>
              <a:rPr lang="hr-HR" sz="1100" dirty="0">
                <a:latin typeface="Noto Sans" panose="020B0502040504020204" pitchFamily="34" charset="0"/>
                <a:ea typeface="Noto Sans" panose="020B0502040504020204" pitchFamily="34" charset="0"/>
                <a:cs typeface="Noto Sans" panose="020B0502040504020204" pitchFamily="34" charset="0"/>
              </a:rPr>
              <a:t>Svi troškovi moraju zadovoljavati tehničke uvjete navedene u dokumentaciji Javnog poziva.</a:t>
            </a:r>
          </a:p>
          <a:p>
            <a:pPr algn="l"/>
            <a:endParaRPr lang="hr-HR" sz="1100" dirty="0">
              <a:latin typeface="Noto Sans" panose="020B0502040504020204" pitchFamily="34" charset="0"/>
              <a:ea typeface="Noto Sans" panose="020B0502040504020204" pitchFamily="34" charset="0"/>
              <a:cs typeface="Noto Sans" panose="020B0502040504020204" pitchFamily="34" charset="0"/>
            </a:endParaRPr>
          </a:p>
          <a:p>
            <a:pPr algn="l"/>
            <a:r>
              <a:rPr lang="hr-HR" sz="1100" b="1" dirty="0">
                <a:latin typeface="Noto Sans" panose="020B0502040504020204" pitchFamily="34" charset="0"/>
                <a:ea typeface="Noto Sans" panose="020B0502040504020204" pitchFamily="34" charset="0"/>
                <a:cs typeface="Noto Sans" panose="020B0502040504020204" pitchFamily="34" charset="0"/>
              </a:rPr>
              <a:t>Dokumentacija potrebna za prijavu na natječaj: </a:t>
            </a:r>
          </a:p>
          <a:p>
            <a:pPr algn="l"/>
            <a:r>
              <a:rPr lang="hr-HR" sz="1100" dirty="0">
                <a:latin typeface="Noto Sans" panose="020B0502040504020204" pitchFamily="34" charset="0"/>
                <a:ea typeface="Noto Sans" panose="020B0502040504020204" pitchFamily="34" charset="0"/>
                <a:cs typeface="Noto Sans" panose="020B0502040504020204" pitchFamily="34" charset="0"/>
              </a:rPr>
              <a:t>1. Prijavni obrazac, </a:t>
            </a:r>
          </a:p>
          <a:p>
            <a:pPr algn="l"/>
            <a:r>
              <a:rPr lang="hr-HR" sz="1100" dirty="0">
                <a:latin typeface="Noto Sans" panose="020B0502040504020204" pitchFamily="34" charset="0"/>
                <a:ea typeface="Noto Sans" panose="020B0502040504020204" pitchFamily="34" charset="0"/>
                <a:cs typeface="Noto Sans" panose="020B0502040504020204" pitchFamily="34" charset="0"/>
              </a:rPr>
              <a:t>2. Potvrdu o prebivalištu prijavitelja </a:t>
            </a:r>
            <a:r>
              <a:rPr lang="hr-HR" sz="1100"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(e-građani, MUP)</a:t>
            </a:r>
          </a:p>
          <a:p>
            <a:pPr algn="l"/>
            <a:r>
              <a:rPr lang="hr-HR" sz="1100" dirty="0">
                <a:latin typeface="Noto Sans" panose="020B0502040504020204" pitchFamily="34" charset="0"/>
                <a:ea typeface="Noto Sans" panose="020B0502040504020204" pitchFamily="34" charset="0"/>
                <a:cs typeface="Noto Sans" panose="020B0502040504020204" pitchFamily="34" charset="0"/>
              </a:rPr>
              <a:t>3. Važeći dokaz da je obiteljska kuća izgrađena prema Zakonu o gradnji ili koja je prema navedenom ili posebnom zakonu s njom izjednačena (ako je riječ o upravnom aktu, isti mora biti izvršan/pravomoćan – imati odgovarajući žig izvršnosti/pravomoćnosti), </a:t>
            </a:r>
            <a:r>
              <a:rPr lang="hr-HR" sz="1100"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(uporabna dozvola, rješenje o izvedbenom stanju- e-građani, lokalni odjel za prostorno uređenje)</a:t>
            </a:r>
          </a:p>
          <a:p>
            <a:pPr algn="l"/>
            <a:r>
              <a:rPr lang="hr-HR" sz="1100" dirty="0">
                <a:latin typeface="Noto Sans" panose="020B0502040504020204" pitchFamily="34" charset="0"/>
                <a:ea typeface="Noto Sans" panose="020B0502040504020204" pitchFamily="34" charset="0"/>
                <a:cs typeface="Noto Sans" panose="020B0502040504020204" pitchFamily="34" charset="0"/>
              </a:rPr>
              <a:t>4. Zemljišno-knjižni izvadak čestice kojim se dokazuje knjižno vlasništvo obiteljske kuće (ako su zemljišne knjige uništene ili nedostupne bit će potrebno dostaviti Potvrdu suda da su iste uništene ili nedostupne i Posjedovni list područnog ureda za katastar), </a:t>
            </a:r>
            <a:r>
              <a:rPr lang="hr-HR" sz="1100"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(portal Uređena zemlja, gruntovnica) </a:t>
            </a:r>
          </a:p>
          <a:p>
            <a:pPr algn="l"/>
            <a:r>
              <a:rPr lang="hr-HR" sz="1100" dirty="0">
                <a:latin typeface="Noto Sans" panose="020B0502040504020204" pitchFamily="34" charset="0"/>
                <a:ea typeface="Noto Sans" panose="020B0502040504020204" pitchFamily="34" charset="0"/>
                <a:cs typeface="Noto Sans" panose="020B0502040504020204" pitchFamily="34" charset="0"/>
              </a:rPr>
              <a:t>5. Izvješće energetskog </a:t>
            </a:r>
            <a:r>
              <a:rPr lang="hr-HR" sz="1100" dirty="0" err="1">
                <a:latin typeface="Noto Sans" panose="020B0502040504020204" pitchFamily="34" charset="0"/>
                <a:ea typeface="Noto Sans" panose="020B0502040504020204" pitchFamily="34" charset="0"/>
                <a:cs typeface="Noto Sans" panose="020B0502040504020204" pitchFamily="34" charset="0"/>
              </a:rPr>
              <a:t>certifikatora</a:t>
            </a:r>
            <a:r>
              <a:rPr lang="hr-HR" sz="1100" dirty="0">
                <a:latin typeface="Noto Sans" panose="020B0502040504020204" pitchFamily="34" charset="0"/>
                <a:ea typeface="Noto Sans" panose="020B0502040504020204" pitchFamily="34" charset="0"/>
                <a:cs typeface="Noto Sans" panose="020B0502040504020204" pitchFamily="34" charset="0"/>
              </a:rPr>
              <a:t> o provedenom energetskom pregledu i važeći energetski certifikat obiteljske kuće (neće biti potrebno dostaviti u slučaju provedbe aktivnosti A4, te ako obiteljsku kuću nije moguće certificirati uslijed oštećenja od potresa), </a:t>
            </a:r>
          </a:p>
          <a:p>
            <a:pPr algn="l"/>
            <a:r>
              <a:rPr lang="hr-HR" sz="1100" dirty="0">
                <a:latin typeface="Noto Sans" panose="020B0502040504020204" pitchFamily="34" charset="0"/>
                <a:ea typeface="Noto Sans" panose="020B0502040504020204" pitchFamily="34" charset="0"/>
                <a:cs typeface="Noto Sans" panose="020B0502040504020204" pitchFamily="34" charset="0"/>
              </a:rPr>
              <a:t>6. Obrazac tehničkog proračuna (popunjavat će se unosom podataka iz Projekta racionalne uporabe energije i toplinske zaštite zgrade ili Izvješća o energetskom pregledu, a dokument temeljem kojeg je Obrazac tehničkog proračuna ispunjen će se dostavljati kao prilog obrascu), </a:t>
            </a:r>
          </a:p>
          <a:p>
            <a:pPr algn="l"/>
            <a:r>
              <a:rPr lang="hr-HR" sz="1100" dirty="0">
                <a:latin typeface="Noto Sans" panose="020B0502040504020204" pitchFamily="34" charset="0"/>
                <a:ea typeface="Noto Sans" panose="020B0502040504020204" pitchFamily="34" charset="0"/>
                <a:cs typeface="Noto Sans" panose="020B0502040504020204" pitchFamily="34" charset="0"/>
              </a:rPr>
              <a:t>7. Detaljne ponude ili troškovnike izvođača radova/dobavljača opreme (ponude/troškovnici izrađuju se sukladno preporukama iz Izvješća o energetskom pregledu i, ako je primjenjivo, glavnom projektu, te obvezno sadrže podatke o vrijednostima za koje je Pozivom određen tehnički uvjet, količinama, jediničnim cijenama i iznosima troškova), </a:t>
            </a:r>
          </a:p>
          <a:p>
            <a:pPr algn="l"/>
            <a:r>
              <a:rPr lang="hr-HR" sz="1100" dirty="0">
                <a:latin typeface="Noto Sans" panose="020B0502040504020204" pitchFamily="34" charset="0"/>
                <a:ea typeface="Noto Sans" panose="020B0502040504020204" pitchFamily="34" charset="0"/>
                <a:cs typeface="Noto Sans" panose="020B0502040504020204" pitchFamily="34" charset="0"/>
              </a:rPr>
              <a:t>8. Fotodokumentaciju postojećeg stanja obiteljske kuće (fotografije postojećeg stanja cijele kuće i svih dijelova na kojima se planira izvođenje radova te zamjena/ugradnja sustava), </a:t>
            </a:r>
          </a:p>
          <a:p>
            <a:pPr algn="l"/>
            <a:r>
              <a:rPr lang="hr-HR" sz="1100" dirty="0">
                <a:latin typeface="Noto Sans" panose="020B0502040504020204" pitchFamily="34" charset="0"/>
                <a:ea typeface="Noto Sans" panose="020B0502040504020204" pitchFamily="34" charset="0"/>
                <a:cs typeface="Noto Sans" panose="020B0502040504020204" pitchFamily="34" charset="0"/>
              </a:rPr>
              <a:t>9. Glavni projekt, u slučaju provedbe mjera za koje je obveza izrada istog propisana Zakonom o gradnji („Narodne novine“ broj 153/13, 20/17, 39/19, 125/19), i Pravilnikom o jednostavnim i drugim građevinama i radovima („Narodne novine“ broj 112/17, 34/18, 36/19, 98/19 i 31/20) (detaljnije pojašnjeno u Tehničkim uvjetima), </a:t>
            </a:r>
          </a:p>
          <a:p>
            <a:pPr algn="l"/>
            <a:r>
              <a:rPr lang="hr-HR" sz="1100" dirty="0">
                <a:latin typeface="Noto Sans" panose="020B0502040504020204" pitchFamily="34" charset="0"/>
                <a:ea typeface="Noto Sans" panose="020B0502040504020204" pitchFamily="34" charset="0"/>
                <a:cs typeface="Noto Sans" panose="020B0502040504020204" pitchFamily="34" charset="0"/>
              </a:rPr>
              <a:t>10. Izjavu prijavitelja pod materijalnom i kaznenom odgovornošću, potpisanu od strane prijavitelja, u slučaju suvlasništva potpisanu od strane svih suvlasnika (ako je vlasnik ili suvlasnik maloljetna osoba uz Izjavu je potrebno dostaviti suglasnost drugog roditelja kao i odobrenje/potvrdu suda/nadležnog tijela vezano za zastupanje maloljetne osobe)</a:t>
            </a:r>
          </a:p>
          <a:p>
            <a:pPr algn="l"/>
            <a:endParaRPr lang="hr-HR" sz="11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100" dirty="0">
              <a:latin typeface="Noto Sans" panose="020B0502040504020204" pitchFamily="34" charset="0"/>
              <a:ea typeface="Noto Sans" panose="020B0502040504020204" pitchFamily="34" charset="0"/>
              <a:cs typeface="Noto Sans" panose="020B0502040504020204" pitchFamily="34" charset="0"/>
            </a:endParaRPr>
          </a:p>
        </p:txBody>
      </p:sp>
      <p:pic>
        <p:nvPicPr>
          <p:cNvPr id="4" name="Picture 11" descr="A black and orange logo&#10;&#10;Description automatically generated">
            <a:extLst>
              <a:ext uri="{FF2B5EF4-FFF2-40B4-BE49-F238E27FC236}">
                <a16:creationId xmlns:a16="http://schemas.microsoft.com/office/drawing/2014/main" id="{7E48F100-98F4-4853-A5C6-32B89BF34AD3}"/>
              </a:ext>
            </a:extLst>
          </p:cNvPr>
          <p:cNvPicPr>
            <a:picLocks noChangeAspect="1"/>
          </p:cNvPicPr>
          <p:nvPr/>
        </p:nvPicPr>
        <p:blipFill>
          <a:blip r:embed="rId2"/>
          <a:stretch>
            <a:fillRect/>
          </a:stretch>
        </p:blipFill>
        <p:spPr>
          <a:xfrm>
            <a:off x="200542" y="228601"/>
            <a:ext cx="1475858" cy="489212"/>
          </a:xfrm>
          <a:prstGeom prst="rect">
            <a:avLst/>
          </a:prstGeom>
        </p:spPr>
      </p:pic>
    </p:spTree>
    <p:extLst>
      <p:ext uri="{BB962C8B-B14F-4D97-AF65-F5344CB8AC3E}">
        <p14:creationId xmlns:p14="http://schemas.microsoft.com/office/powerpoint/2010/main" val="1959109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niOkvir 5">
            <a:extLst>
              <a:ext uri="{FF2B5EF4-FFF2-40B4-BE49-F238E27FC236}">
                <a16:creationId xmlns:a16="http://schemas.microsoft.com/office/drawing/2014/main" id="{361BFB39-295C-4E29-9216-0E5BC07838E9}"/>
              </a:ext>
            </a:extLst>
          </p:cNvPr>
          <p:cNvSpPr txBox="1"/>
          <p:nvPr/>
        </p:nvSpPr>
        <p:spPr>
          <a:xfrm>
            <a:off x="200067" y="2698679"/>
            <a:ext cx="9307120" cy="477951"/>
          </a:xfrm>
          <a:prstGeom prst="rect">
            <a:avLst/>
          </a:prstGeom>
          <a:noFill/>
        </p:spPr>
        <p:txBody>
          <a:bodyPr wrap="square">
            <a:spAutoFit/>
          </a:bodyPr>
          <a:lstStyle/>
          <a:p>
            <a:pPr>
              <a:lnSpc>
                <a:spcPct val="107000"/>
              </a:lnSpc>
              <a:spcAft>
                <a:spcPts val="800"/>
              </a:spcAft>
            </a:pPr>
            <a:r>
              <a:rPr lang="hr-HR" sz="1200" kern="100" dirty="0">
                <a:effectLst/>
                <a:latin typeface="Noto Sans" panose="020B0502040504020204" pitchFamily="34" charset="0"/>
                <a:ea typeface="Noto Sans" panose="020B0502040504020204" pitchFamily="34" charset="0"/>
                <a:cs typeface="Noto Sans" panose="020B0502040504020204" pitchFamily="34" charset="0"/>
              </a:rPr>
              <a:t>Primjer Prijavnog obrasca iz 2024. godine- popunjava se na temelju ZK izvatka, Tehničkog proračuna odnosno Energetskog certifikata</a:t>
            </a:r>
          </a:p>
        </p:txBody>
      </p:sp>
      <p:sp>
        <p:nvSpPr>
          <p:cNvPr id="8" name="TekstniOkvir 7">
            <a:extLst>
              <a:ext uri="{FF2B5EF4-FFF2-40B4-BE49-F238E27FC236}">
                <a16:creationId xmlns:a16="http://schemas.microsoft.com/office/drawing/2014/main" id="{A3B08D63-C91F-4DAD-8684-618064A577CE}"/>
              </a:ext>
            </a:extLst>
          </p:cNvPr>
          <p:cNvSpPr txBox="1"/>
          <p:nvPr/>
        </p:nvSpPr>
        <p:spPr>
          <a:xfrm>
            <a:off x="210227" y="6618575"/>
            <a:ext cx="9353466" cy="478849"/>
          </a:xfrm>
          <a:prstGeom prst="rect">
            <a:avLst/>
          </a:prstGeom>
          <a:noFill/>
        </p:spPr>
        <p:txBody>
          <a:bodyPr wrap="square">
            <a:spAutoFit/>
          </a:bodyPr>
          <a:lstStyle/>
          <a:p>
            <a:pPr>
              <a:lnSpc>
                <a:spcPct val="107000"/>
              </a:lnSpc>
              <a:spcAft>
                <a:spcPts val="800"/>
              </a:spcAft>
            </a:pPr>
            <a:r>
              <a:rPr lang="hr-HR" sz="1200" kern="100" dirty="0">
                <a:effectLst/>
                <a:latin typeface="Noto Sans" panose="020B0502040504020204" pitchFamily="34" charset="0"/>
                <a:ea typeface="Noto Sans" panose="020B0502040504020204" pitchFamily="34" charset="0"/>
                <a:cs typeface="Noto Sans" panose="020B0502040504020204" pitchFamily="34" charset="0"/>
              </a:rPr>
              <a:t>Primjer obrasca Tehničkog proračuna iz 2024.- popunjava se na temelju Projekta racionalne uporabe energije i toplinske zaštite zgrade (primjer Projekta vidljiv </a:t>
            </a:r>
            <a:r>
              <a:rPr lang="hr-HR" sz="1200" u="sng" kern="100" dirty="0">
                <a:solidFill>
                  <a:srgbClr val="0563C1"/>
                </a:solidFill>
                <a:effectLst/>
                <a:latin typeface="Noto Sans" panose="020B0502040504020204" pitchFamily="34" charset="0"/>
                <a:ea typeface="Noto Sans" panose="020B0502040504020204" pitchFamily="34" charset="0"/>
                <a:cs typeface="Noto Sans" panose="020B0502040504020204" pitchFamily="34" charset="0"/>
                <a:hlinkClick r:id="rId2"/>
              </a:rPr>
              <a:t>ovdje</a:t>
            </a:r>
            <a:r>
              <a:rPr lang="hr-HR" sz="1200" kern="100" dirty="0">
                <a:effectLst/>
                <a:latin typeface="Noto Sans" panose="020B0502040504020204" pitchFamily="34" charset="0"/>
                <a:ea typeface="Noto Sans" panose="020B0502040504020204" pitchFamily="34" charset="0"/>
                <a:cs typeface="Noto Sans" panose="020B0502040504020204" pitchFamily="34" charset="0"/>
              </a:rPr>
              <a:t>) ili Izvješća o energetskom pregledu.</a:t>
            </a:r>
          </a:p>
        </p:txBody>
      </p:sp>
      <p:pic>
        <p:nvPicPr>
          <p:cNvPr id="3" name="Slika 2" descr="Slika na kojoj se prikazuje tekst, snimka zaslona, crta, broj&#10;&#10;Opis je automatski generiran">
            <a:extLst>
              <a:ext uri="{FF2B5EF4-FFF2-40B4-BE49-F238E27FC236}">
                <a16:creationId xmlns:a16="http://schemas.microsoft.com/office/drawing/2014/main" id="{256B3477-9FF0-4DA8-8ADA-8A33CFB017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92037"/>
            <a:ext cx="9753600" cy="1905561"/>
          </a:xfrm>
          <a:prstGeom prst="rect">
            <a:avLst/>
          </a:prstGeom>
        </p:spPr>
      </p:pic>
      <p:pic>
        <p:nvPicPr>
          <p:cNvPr id="9" name="Slika 8" descr="Slika na kojoj se prikazuje tekst, snimka zaslona, crta, paralelno&#10;&#10;Opis je automatski generiran">
            <a:extLst>
              <a:ext uri="{FF2B5EF4-FFF2-40B4-BE49-F238E27FC236}">
                <a16:creationId xmlns:a16="http://schemas.microsoft.com/office/drawing/2014/main" id="{C26E302A-55E6-431B-A0E1-F39B79411B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3299690"/>
            <a:ext cx="7572375" cy="3057525"/>
          </a:xfrm>
          <a:prstGeom prst="rect">
            <a:avLst/>
          </a:prstGeom>
        </p:spPr>
      </p:pic>
      <p:pic>
        <p:nvPicPr>
          <p:cNvPr id="10" name="Picture 11" descr="A black and orange logo&#10;&#10;Description automatically generated">
            <a:extLst>
              <a:ext uri="{FF2B5EF4-FFF2-40B4-BE49-F238E27FC236}">
                <a16:creationId xmlns:a16="http://schemas.microsoft.com/office/drawing/2014/main" id="{276B223F-1DAF-461D-A3FA-E5462F8F777A}"/>
              </a:ext>
            </a:extLst>
          </p:cNvPr>
          <p:cNvPicPr>
            <a:picLocks noChangeAspect="1"/>
          </p:cNvPicPr>
          <p:nvPr/>
        </p:nvPicPr>
        <p:blipFill>
          <a:blip r:embed="rId5"/>
          <a:stretch>
            <a:fillRect/>
          </a:stretch>
        </p:blipFill>
        <p:spPr>
          <a:xfrm>
            <a:off x="210227" y="88277"/>
            <a:ext cx="1371600" cy="454653"/>
          </a:xfrm>
          <a:prstGeom prst="rect">
            <a:avLst/>
          </a:prstGeom>
        </p:spPr>
      </p:pic>
    </p:spTree>
    <p:extLst>
      <p:ext uri="{BB962C8B-B14F-4D97-AF65-F5344CB8AC3E}">
        <p14:creationId xmlns:p14="http://schemas.microsoft.com/office/powerpoint/2010/main" val="3113199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F761E0C2-B009-0ACC-0346-21E694F3FA3F}"/>
              </a:ext>
            </a:extLst>
          </p:cNvPr>
          <p:cNvSpPr txBox="1"/>
          <p:nvPr/>
        </p:nvSpPr>
        <p:spPr>
          <a:xfrm>
            <a:off x="3928310" y="321874"/>
            <a:ext cx="3857840" cy="369332"/>
          </a:xfrm>
          <a:prstGeom prst="rect">
            <a:avLst/>
          </a:prstGeom>
          <a:noFill/>
        </p:spPr>
        <p:txBody>
          <a:bodyPr wrap="square" lIns="91440" tIns="45720" rIns="91440" bIns="45720" rtlCol="0" anchor="t">
            <a:spAutoFit/>
          </a:bodyPr>
          <a:lstStyle/>
          <a:p>
            <a:r>
              <a:rPr lang="hr-HR"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RADNI ZADACI</a:t>
            </a:r>
            <a:endParaRPr lang="sr-Latn-RS"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 name="TekstniOkvir 2">
            <a:extLst>
              <a:ext uri="{FF2B5EF4-FFF2-40B4-BE49-F238E27FC236}">
                <a16:creationId xmlns:a16="http://schemas.microsoft.com/office/drawing/2014/main" id="{404FF711-E83A-B654-A1FC-9F2D46039B3D}"/>
              </a:ext>
            </a:extLst>
          </p:cNvPr>
          <p:cNvSpPr txBox="1"/>
          <p:nvPr/>
        </p:nvSpPr>
        <p:spPr>
          <a:xfrm>
            <a:off x="446887" y="1375038"/>
            <a:ext cx="8284601" cy="3416320"/>
          </a:xfrm>
          <a:prstGeom prst="rect">
            <a:avLst/>
          </a:prstGeom>
          <a:noFill/>
        </p:spPr>
        <p:txBody>
          <a:bodyPr wrap="square" lIns="91440" tIns="45720" rIns="91440" bIns="45720" rtlCol="0" anchor="t">
            <a:spAutoFit/>
          </a:bodyPr>
          <a:lstStyle/>
          <a:p>
            <a:pPr marL="342900" indent="-342900">
              <a:buAutoNum type="arabicPeriod"/>
            </a:pPr>
            <a:r>
              <a:rPr lang="hr-HR" dirty="0">
                <a:latin typeface="Noto Sans" panose="020B0502040504020204" pitchFamily="34" charset="0"/>
                <a:ea typeface="Noto Sans" panose="020B0502040504020204" pitchFamily="34" charset="0"/>
                <a:cs typeface="Noto Sans" panose="020B0502040504020204" pitchFamily="34" charset="0"/>
              </a:rPr>
              <a:t>U ured uđe starija gospođa s upitom o grijanju. Naime, ima stariji plinski bojler koji joj služi kao centralno grijanje i živi sama u kući od 30 kvadrata. Na kući ima PVC stolariju i stariju fasadu bez stiropora. Kuća ima dvije manje sobe, manji hodnik, manji WC i kuhinju povezanu s blagovaonicom i dnevnim boravkom. Na dnevni boravak se nadovezuje balkon s PVC balkonskim vratima. Jedna od soba se ne koristi. Ima i nekorišten tavanski prostor bez izolacije s limenim krovom. Može uložiti oko 2500 eura u energetsku učinkovitost. Koje opcije joj predlažete:</a:t>
            </a:r>
            <a:endParaRPr lang="sr-Latn-RS" dirty="0">
              <a:latin typeface="Noto Sans" panose="020B0502040504020204" pitchFamily="34" charset="0"/>
              <a:ea typeface="Noto Sans" panose="020B0502040504020204" pitchFamily="34" charset="0"/>
              <a:cs typeface="Noto Sans" panose="020B0502040504020204" pitchFamily="34" charset="0"/>
            </a:endParaRPr>
          </a:p>
          <a:p>
            <a:endParaRPr lang="hr-HR" dirty="0">
              <a:latin typeface="Noto Sans" panose="020B0502040504020204" pitchFamily="34" charset="0"/>
              <a:ea typeface="Noto Sans" panose="020B0502040504020204" pitchFamily="34" charset="0"/>
              <a:cs typeface="Noto Sans" panose="020B0502040504020204" pitchFamily="34" charset="0"/>
            </a:endParaRPr>
          </a:p>
          <a:p>
            <a:endParaRPr lang="hr-HR" dirty="0">
              <a:latin typeface="Noto Sans" panose="020B0502040504020204" pitchFamily="34" charset="0"/>
              <a:ea typeface="Noto Sans" panose="020B0502040504020204" pitchFamily="34" charset="0"/>
              <a:cs typeface="Noto Sans" panose="020B0502040504020204" pitchFamily="34" charset="0"/>
            </a:endParaRPr>
          </a:p>
          <a:p>
            <a:pPr marL="342900" indent="-342900" algn="l">
              <a:buAutoNum type="arabicPeriod"/>
            </a:pPr>
            <a:endParaRPr lang="hr-HR" dirty="0">
              <a:latin typeface="Noto Sans" panose="020B0502040504020204" pitchFamily="34" charset="0"/>
              <a:ea typeface="Noto Sans" panose="020B0502040504020204" pitchFamily="34" charset="0"/>
              <a:cs typeface="Noto Sans" panose="020B0502040504020204" pitchFamily="34" charset="0"/>
            </a:endParaRPr>
          </a:p>
          <a:p>
            <a:pPr marL="342900" indent="-342900" algn="l">
              <a:buAutoNum type="arabicPeriod"/>
            </a:pPr>
            <a:endParaRPr lang="sr-Latn-RS" dirty="0">
              <a:latin typeface="Noto Sans" panose="020B0502040504020204" pitchFamily="34" charset="0"/>
              <a:ea typeface="Noto Sans" panose="020B0502040504020204" pitchFamily="34" charset="0"/>
              <a:cs typeface="Noto Sans" panose="020B0502040504020204" pitchFamily="34" charset="0"/>
            </a:endParaRPr>
          </a:p>
        </p:txBody>
      </p:sp>
      <p:sp>
        <p:nvSpPr>
          <p:cNvPr id="4" name="TekstniOkvir 3">
            <a:extLst>
              <a:ext uri="{FF2B5EF4-FFF2-40B4-BE49-F238E27FC236}">
                <a16:creationId xmlns:a16="http://schemas.microsoft.com/office/drawing/2014/main" id="{6EF8D9C2-2488-941F-E917-B3C64C2F8050}"/>
              </a:ext>
            </a:extLst>
          </p:cNvPr>
          <p:cNvSpPr txBox="1"/>
          <p:nvPr/>
        </p:nvSpPr>
        <p:spPr>
          <a:xfrm>
            <a:off x="2122138" y="3562301"/>
            <a:ext cx="574338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buAutoNum type="alphaUcPeriod"/>
            </a:pPr>
            <a:endParaRPr lang="hr-HR" dirty="0">
              <a:solidFill>
                <a:srgbClr val="808080"/>
              </a:solidFill>
              <a:latin typeface="Noto Sans" panose="020B0502040504020204" pitchFamily="34" charset="0"/>
              <a:ea typeface="Noto Sans" panose="020B0502040504020204" pitchFamily="34" charset="0"/>
              <a:cs typeface="Noto Sans" panose="020B0502040504020204" pitchFamily="34" charset="0"/>
            </a:endParaRPr>
          </a:p>
          <a:p>
            <a:pPr marL="342900" indent="-342900">
              <a:buAutoNum type="alphaUcPeriod"/>
            </a:pPr>
            <a:r>
              <a:rPr lang="hr-HR" dirty="0">
                <a:latin typeface="Noto Sans" panose="020B0502040504020204" pitchFamily="34" charset="0"/>
                <a:ea typeface="Noto Sans" panose="020B0502040504020204" pitchFamily="34" charset="0"/>
                <a:cs typeface="Noto Sans" panose="020B0502040504020204" pitchFamily="34" charset="0"/>
              </a:rPr>
              <a:t>Kondenzacijski bojler na plin</a:t>
            </a:r>
            <a:endParaRPr lang="hr-HR" dirty="0">
              <a:solidFill>
                <a:srgbClr val="808080"/>
              </a:solidFill>
              <a:latin typeface="Noto Sans" panose="020B0502040504020204" pitchFamily="34" charset="0"/>
              <a:ea typeface="Noto Sans" panose="020B0502040504020204" pitchFamily="34" charset="0"/>
              <a:cs typeface="Noto Sans" panose="020B0502040504020204" pitchFamily="34" charset="0"/>
            </a:endParaRPr>
          </a:p>
          <a:p>
            <a:pPr marL="342900" indent="-342900">
              <a:buAutoNum type="alphaUcPeriod"/>
            </a:pPr>
            <a:r>
              <a:rPr lang="hr-HR" dirty="0">
                <a:latin typeface="Noto Sans" panose="020B0502040504020204" pitchFamily="34" charset="0"/>
                <a:ea typeface="Noto Sans" panose="020B0502040504020204" pitchFamily="34" charset="0"/>
                <a:cs typeface="Noto Sans" panose="020B0502040504020204" pitchFamily="34" charset="0"/>
              </a:rPr>
              <a:t>Izolaciju vunom i folijom na tavanu</a:t>
            </a:r>
            <a:endParaRPr lang="hr-HR" dirty="0">
              <a:solidFill>
                <a:srgbClr val="808080"/>
              </a:solidFill>
              <a:latin typeface="Noto Sans" panose="020B0502040504020204" pitchFamily="34" charset="0"/>
              <a:ea typeface="Noto Sans" panose="020B0502040504020204" pitchFamily="34" charset="0"/>
              <a:cs typeface="Noto Sans" panose="020B0502040504020204" pitchFamily="34" charset="0"/>
            </a:endParaRPr>
          </a:p>
          <a:p>
            <a:pPr marL="342900" indent="-342900">
              <a:buAutoNum type="alphaUcPeriod"/>
            </a:pPr>
            <a:r>
              <a:rPr lang="hr-HR" dirty="0" err="1">
                <a:latin typeface="Noto Sans" panose="020B0502040504020204" pitchFamily="34" charset="0"/>
                <a:ea typeface="Noto Sans" panose="020B0502040504020204" pitchFamily="34" charset="0"/>
                <a:cs typeface="Noto Sans" panose="020B0502040504020204" pitchFamily="34" charset="0"/>
              </a:rPr>
              <a:t>Brtvenje</a:t>
            </a:r>
            <a:r>
              <a:rPr lang="hr-HR" dirty="0">
                <a:latin typeface="Noto Sans" panose="020B0502040504020204" pitchFamily="34" charset="0"/>
                <a:ea typeface="Noto Sans" panose="020B0502040504020204" pitchFamily="34" charset="0"/>
                <a:cs typeface="Noto Sans" panose="020B0502040504020204" pitchFamily="34" charset="0"/>
              </a:rPr>
              <a:t> prozora i vrata </a:t>
            </a:r>
            <a:endParaRPr lang="hr-HR" dirty="0">
              <a:solidFill>
                <a:srgbClr val="808080"/>
              </a:solidFill>
              <a:latin typeface="Noto Sans" panose="020B0502040504020204" pitchFamily="34" charset="0"/>
              <a:ea typeface="Noto Sans" panose="020B0502040504020204" pitchFamily="34" charset="0"/>
              <a:cs typeface="Noto Sans" panose="020B0502040504020204" pitchFamily="34" charset="0"/>
            </a:endParaRPr>
          </a:p>
          <a:p>
            <a:pPr marL="342900" indent="-342900">
              <a:buAutoNum type="alphaUcPeriod"/>
            </a:pPr>
            <a:r>
              <a:rPr lang="hr-HR" dirty="0" err="1">
                <a:latin typeface="Noto Sans" panose="020B0502040504020204" pitchFamily="34" charset="0"/>
                <a:ea typeface="Noto Sans" panose="020B0502040504020204" pitchFamily="34" charset="0"/>
                <a:cs typeface="Noto Sans" panose="020B0502040504020204" pitchFamily="34" charset="0"/>
              </a:rPr>
              <a:t>Termoizolacijski</a:t>
            </a:r>
            <a:r>
              <a:rPr lang="hr-HR" dirty="0">
                <a:latin typeface="Noto Sans" panose="020B0502040504020204" pitchFamily="34" charset="0"/>
                <a:ea typeface="Noto Sans" panose="020B0502040504020204" pitchFamily="34" charset="0"/>
                <a:cs typeface="Noto Sans" panose="020B0502040504020204" pitchFamily="34" charset="0"/>
              </a:rPr>
              <a:t> premaz na zidove</a:t>
            </a:r>
            <a:endParaRPr lang="hr-HR" dirty="0">
              <a:solidFill>
                <a:srgbClr val="808080"/>
              </a:solidFill>
              <a:latin typeface="Noto Sans" panose="020B0502040504020204" pitchFamily="34" charset="0"/>
              <a:ea typeface="Noto Sans" panose="020B0502040504020204" pitchFamily="34" charset="0"/>
              <a:cs typeface="Noto Sans" panose="020B0502040504020204" pitchFamily="34" charset="0"/>
            </a:endParaRPr>
          </a:p>
          <a:p>
            <a:pPr marL="342900" indent="-342900">
              <a:buAutoNum type="alphaUcPeriod"/>
            </a:pPr>
            <a:r>
              <a:rPr lang="hr-HR" dirty="0">
                <a:latin typeface="Noto Sans" panose="020B0502040504020204" pitchFamily="34" charset="0"/>
                <a:ea typeface="Noto Sans" panose="020B0502040504020204" pitchFamily="34" charset="0"/>
                <a:cs typeface="Noto Sans" panose="020B0502040504020204" pitchFamily="34" charset="0"/>
              </a:rPr>
              <a:t>Ugradnja termostata</a:t>
            </a:r>
            <a:endParaRPr lang="hr-HR" dirty="0">
              <a:solidFill>
                <a:srgbClr val="808080"/>
              </a:solidFill>
              <a:latin typeface="Noto Sans" panose="020B0502040504020204" pitchFamily="34" charset="0"/>
              <a:ea typeface="Noto Sans" panose="020B0502040504020204" pitchFamily="34" charset="0"/>
              <a:cs typeface="Noto Sans" panose="020B0502040504020204" pitchFamily="34" charset="0"/>
            </a:endParaRPr>
          </a:p>
          <a:p>
            <a:pPr marL="342900" indent="-342900">
              <a:buAutoNum type="alphaUcPeriod"/>
            </a:pPr>
            <a:r>
              <a:rPr lang="hr-HR" dirty="0">
                <a:latin typeface="Noto Sans" panose="020B0502040504020204" pitchFamily="34" charset="0"/>
                <a:ea typeface="Noto Sans" panose="020B0502040504020204" pitchFamily="34" charset="0"/>
                <a:cs typeface="Noto Sans" panose="020B0502040504020204" pitchFamily="34" charset="0"/>
              </a:rPr>
              <a:t>Nešto drugo _________</a:t>
            </a:r>
          </a:p>
        </p:txBody>
      </p:sp>
      <p:pic>
        <p:nvPicPr>
          <p:cNvPr id="5" name="Picture 11" descr="A black and orange logo&#10;&#10;Description automatically generated">
            <a:extLst>
              <a:ext uri="{FF2B5EF4-FFF2-40B4-BE49-F238E27FC236}">
                <a16:creationId xmlns:a16="http://schemas.microsoft.com/office/drawing/2014/main" id="{2A5F71B3-3B04-49A4-AE54-5F4531CACA45}"/>
              </a:ext>
            </a:extLst>
          </p:cNvPr>
          <p:cNvPicPr>
            <a:picLocks noChangeAspect="1"/>
          </p:cNvPicPr>
          <p:nvPr/>
        </p:nvPicPr>
        <p:blipFill>
          <a:blip r:embed="rId2"/>
          <a:stretch>
            <a:fillRect/>
          </a:stretch>
        </p:blipFill>
        <p:spPr>
          <a:xfrm>
            <a:off x="304800" y="263159"/>
            <a:ext cx="1371600" cy="454653"/>
          </a:xfrm>
          <a:prstGeom prst="rect">
            <a:avLst/>
          </a:prstGeom>
        </p:spPr>
      </p:pic>
    </p:spTree>
    <p:extLst>
      <p:ext uri="{BB962C8B-B14F-4D97-AF65-F5344CB8AC3E}">
        <p14:creationId xmlns:p14="http://schemas.microsoft.com/office/powerpoint/2010/main" val="2254144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55D3C9C0-C9E2-771C-2EAF-2757716D3E90}"/>
              </a:ext>
            </a:extLst>
          </p:cNvPr>
          <p:cNvSpPr txBox="1"/>
          <p:nvPr/>
        </p:nvSpPr>
        <p:spPr>
          <a:xfrm>
            <a:off x="499309" y="1418867"/>
            <a:ext cx="8954074" cy="1754326"/>
          </a:xfrm>
          <a:prstGeom prst="rect">
            <a:avLst/>
          </a:prstGeom>
          <a:noFill/>
        </p:spPr>
        <p:txBody>
          <a:bodyPr wrap="square" lIns="91440" tIns="45720" rIns="91440" bIns="45720" rtlCol="0" anchor="t">
            <a:spAutoFit/>
          </a:bodyPr>
          <a:lstStyle/>
          <a:p>
            <a:r>
              <a:rPr lang="hr-HR" dirty="0">
                <a:latin typeface="Noto Sans" panose="020B0502040504020204" pitchFamily="34" charset="0"/>
                <a:ea typeface="Noto Sans" panose="020B0502040504020204" pitchFamily="34" charset="0"/>
                <a:cs typeface="Noto Sans" panose="020B0502040504020204" pitchFamily="34" charset="0"/>
              </a:rPr>
              <a:t>2.  U ured uđe muškarac srednje dobi, vidno neprijateljski raspoložen. Pri inicijalnom kontaktu ne pozdravlja, ton kojim se obraća je svađalački i iznosi informacije o „namještanju subvencija, optužbe o kradi i obmani građana”. Naime, iako je dostavio svu potrebnu dokumentaciju za sufinanciranje u potrebnom roku, sufinanciranje mu nije odobreno. Na koji način ćete reagirati i nastaviti komunikaciju? </a:t>
            </a:r>
            <a:endParaRPr lang="sr-Latn-RS" dirty="0">
              <a:latin typeface="Noto Sans" panose="020B0502040504020204" pitchFamily="34" charset="0"/>
              <a:ea typeface="Noto Sans" panose="020B0502040504020204" pitchFamily="34" charset="0"/>
              <a:cs typeface="Noto Sans" panose="020B0502040504020204" pitchFamily="34" charset="0"/>
            </a:endParaRPr>
          </a:p>
        </p:txBody>
      </p:sp>
      <p:pic>
        <p:nvPicPr>
          <p:cNvPr id="3" name="Picture 11" descr="A black and orange logo&#10;&#10;Description automatically generated">
            <a:extLst>
              <a:ext uri="{FF2B5EF4-FFF2-40B4-BE49-F238E27FC236}">
                <a16:creationId xmlns:a16="http://schemas.microsoft.com/office/drawing/2014/main" id="{DCD6883F-CC12-4184-A953-006F5AC2FF72}"/>
              </a:ext>
            </a:extLst>
          </p:cNvPr>
          <p:cNvPicPr>
            <a:picLocks noChangeAspect="1"/>
          </p:cNvPicPr>
          <p:nvPr/>
        </p:nvPicPr>
        <p:blipFill>
          <a:blip r:embed="rId2"/>
          <a:stretch>
            <a:fillRect/>
          </a:stretch>
        </p:blipFill>
        <p:spPr>
          <a:xfrm>
            <a:off x="304800" y="263159"/>
            <a:ext cx="1371600" cy="454653"/>
          </a:xfrm>
          <a:prstGeom prst="rect">
            <a:avLst/>
          </a:prstGeom>
        </p:spPr>
      </p:pic>
    </p:spTree>
    <p:extLst>
      <p:ext uri="{BB962C8B-B14F-4D97-AF65-F5344CB8AC3E}">
        <p14:creationId xmlns:p14="http://schemas.microsoft.com/office/powerpoint/2010/main" val="3663234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B37806A1-6E84-F5AF-7D59-B02DCFE85ADD}"/>
              </a:ext>
            </a:extLst>
          </p:cNvPr>
          <p:cNvSpPr txBox="1"/>
          <p:nvPr/>
        </p:nvSpPr>
        <p:spPr>
          <a:xfrm>
            <a:off x="817288" y="1238392"/>
            <a:ext cx="8481404" cy="923330"/>
          </a:xfrm>
          <a:prstGeom prst="rect">
            <a:avLst/>
          </a:prstGeom>
          <a:noFill/>
        </p:spPr>
        <p:txBody>
          <a:bodyPr wrap="square" rtlCol="0">
            <a:spAutoFit/>
          </a:bodyPr>
          <a:lstStyle/>
          <a:p>
            <a:pPr algn="l"/>
            <a:r>
              <a:rPr lang="hr-HR" dirty="0">
                <a:latin typeface="Noto Sans" panose="020B0502040504020204" pitchFamily="34" charset="0"/>
                <a:ea typeface="Noto Sans" panose="020B0502040504020204" pitchFamily="34" charset="0"/>
                <a:cs typeface="Noto Sans" panose="020B0502040504020204" pitchFamily="34" charset="0"/>
              </a:rPr>
              <a:t>3. U ured ulazi muškarac mlađe životne dobi koji planira obnoviti kuću svojih roditelja i želi postići maksimalnu energetsku učinkovitost. Koje informacije ga tražite?</a:t>
            </a:r>
            <a:endParaRPr lang="sr-Latn-RS" dirty="0">
              <a:latin typeface="Noto Sans" panose="020B0502040504020204" pitchFamily="34" charset="0"/>
              <a:ea typeface="Noto Sans" panose="020B0502040504020204" pitchFamily="34" charset="0"/>
              <a:cs typeface="Noto Sans" panose="020B0502040504020204" pitchFamily="34" charset="0"/>
            </a:endParaRPr>
          </a:p>
        </p:txBody>
      </p:sp>
      <p:pic>
        <p:nvPicPr>
          <p:cNvPr id="3" name="Picture 11" descr="A black and orange logo&#10;&#10;Description automatically generated">
            <a:extLst>
              <a:ext uri="{FF2B5EF4-FFF2-40B4-BE49-F238E27FC236}">
                <a16:creationId xmlns:a16="http://schemas.microsoft.com/office/drawing/2014/main" id="{208C726A-4DBE-4B71-A6CA-1F2EBAE3E51D}"/>
              </a:ext>
            </a:extLst>
          </p:cNvPr>
          <p:cNvPicPr>
            <a:picLocks noChangeAspect="1"/>
          </p:cNvPicPr>
          <p:nvPr/>
        </p:nvPicPr>
        <p:blipFill>
          <a:blip r:embed="rId2"/>
          <a:stretch>
            <a:fillRect/>
          </a:stretch>
        </p:blipFill>
        <p:spPr>
          <a:xfrm>
            <a:off x="304800" y="263159"/>
            <a:ext cx="1371600" cy="454653"/>
          </a:xfrm>
          <a:prstGeom prst="rect">
            <a:avLst/>
          </a:prstGeom>
        </p:spPr>
      </p:pic>
    </p:spTree>
    <p:extLst>
      <p:ext uri="{BB962C8B-B14F-4D97-AF65-F5344CB8AC3E}">
        <p14:creationId xmlns:p14="http://schemas.microsoft.com/office/powerpoint/2010/main" val="269537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806923" y="1870361"/>
            <a:ext cx="4049254" cy="4389120"/>
          </a:xfrm>
          <a:prstGeom prst="rect">
            <a:avLst/>
          </a:prstGeom>
          <a:solidFill>
            <a:srgbClr val="F1511B">
              <a:alpha val="81961"/>
            </a:srgbClr>
          </a:solidFill>
        </p:spPr>
        <p:txBody>
          <a:bodyPr/>
          <a:lstStyle/>
          <a:p>
            <a:pPr defTabSz="487650"/>
            <a:endParaRPr lang="hr-HR" sz="960" dirty="0">
              <a:solidFill>
                <a:prstClr val="black"/>
              </a:solidFill>
              <a:latin typeface="Calibri"/>
            </a:endParaRPr>
          </a:p>
        </p:txBody>
      </p:sp>
      <p:sp>
        <p:nvSpPr>
          <p:cNvPr id="3" name="TextBox 3"/>
          <p:cNvSpPr txBox="1"/>
          <p:nvPr/>
        </p:nvSpPr>
        <p:spPr>
          <a:xfrm>
            <a:off x="5625638" y="2737576"/>
            <a:ext cx="2760748" cy="978729"/>
          </a:xfrm>
          <a:prstGeom prst="rect">
            <a:avLst/>
          </a:prstGeom>
        </p:spPr>
        <p:txBody>
          <a:bodyPr lIns="0" tIns="0" rIns="0" bIns="0" rtlCol="0" anchor="t">
            <a:spAutoFit/>
          </a:bodyPr>
          <a:lstStyle/>
          <a:p>
            <a:pPr defTabSz="487650">
              <a:lnSpc>
                <a:spcPts val="2613"/>
              </a:lnSpc>
              <a:spcBef>
                <a:spcPct val="0"/>
              </a:spcBef>
            </a:pPr>
            <a:r>
              <a:rPr lang="hr-HR" sz="1867" spc="46" dirty="0">
                <a:solidFill>
                  <a:srgbClr val="FFFFFF"/>
                </a:solidFill>
                <a:latin typeface="Noto Sans" panose="020B0502040504020204" pitchFamily="34" charset="0"/>
                <a:ea typeface="Noto Sans" panose="020B0502040504020204" pitchFamily="34" charset="0"/>
                <a:cs typeface="Noto Sans" panose="020B0502040504020204" pitchFamily="34" charset="0"/>
              </a:rPr>
              <a:t>DOOR</a:t>
            </a:r>
          </a:p>
          <a:p>
            <a:pPr defTabSz="487650">
              <a:lnSpc>
                <a:spcPts val="2613"/>
              </a:lnSpc>
              <a:spcBef>
                <a:spcPct val="0"/>
              </a:spcBef>
            </a:pPr>
            <a:r>
              <a:rPr lang="hr-HR" sz="1867" spc="46" dirty="0">
                <a:solidFill>
                  <a:srgbClr val="FFFFFF"/>
                </a:solidFill>
                <a:latin typeface="Noto Sans" panose="020B0502040504020204" pitchFamily="34" charset="0"/>
                <a:ea typeface="Noto Sans" panose="020B0502040504020204" pitchFamily="34" charset="0"/>
                <a:cs typeface="Noto Sans" panose="020B0502040504020204" pitchFamily="34" charset="0"/>
              </a:rPr>
              <a:t>KLIK</a:t>
            </a:r>
          </a:p>
          <a:p>
            <a:pPr defTabSz="487650">
              <a:lnSpc>
                <a:spcPts val="2613"/>
              </a:lnSpc>
              <a:spcBef>
                <a:spcPct val="0"/>
              </a:spcBef>
            </a:pPr>
            <a:r>
              <a:rPr lang="hr-HR" sz="1867" spc="46" dirty="0">
                <a:solidFill>
                  <a:srgbClr val="FFFFFF"/>
                </a:solidFill>
                <a:latin typeface="Noto Sans" panose="020B0502040504020204" pitchFamily="34" charset="0"/>
                <a:ea typeface="Noto Sans" panose="020B0502040504020204" pitchFamily="34" charset="0"/>
                <a:cs typeface="Noto Sans" panose="020B0502040504020204" pitchFamily="34" charset="0"/>
              </a:rPr>
              <a:t>GBC</a:t>
            </a:r>
            <a:endParaRPr lang="en-US" sz="1867" spc="46" dirty="0">
              <a:solidFill>
                <a:srgbClr val="FFFFFF"/>
              </a:solidFill>
              <a:latin typeface="Noto Sans" panose="020B0502040504020204" pitchFamily="34" charset="0"/>
              <a:ea typeface="Noto Sans" panose="020B0502040504020204" pitchFamily="34" charset="0"/>
              <a:cs typeface="Noto Sans" panose="020B0502040504020204" pitchFamily="34" charset="0"/>
            </a:endParaRPr>
          </a:p>
        </p:txBody>
      </p:sp>
      <p:grpSp>
        <p:nvGrpSpPr>
          <p:cNvPr id="4" name="Group 4"/>
          <p:cNvGrpSpPr/>
          <p:nvPr/>
        </p:nvGrpSpPr>
        <p:grpSpPr>
          <a:xfrm>
            <a:off x="5521054" y="3848482"/>
            <a:ext cx="2547538" cy="781734"/>
            <a:chOff x="0" y="0"/>
            <a:chExt cx="6368846" cy="1954337"/>
          </a:xfrm>
        </p:grpSpPr>
        <p:sp>
          <p:nvSpPr>
            <p:cNvPr id="5" name="AutoShape 5"/>
            <p:cNvSpPr/>
            <p:nvPr/>
          </p:nvSpPr>
          <p:spPr>
            <a:xfrm>
              <a:off x="0" y="0"/>
              <a:ext cx="6185212" cy="37400"/>
            </a:xfrm>
            <a:prstGeom prst="rect">
              <a:avLst/>
            </a:prstGeom>
            <a:solidFill>
              <a:srgbClr val="FFFFFF"/>
            </a:solidFill>
          </p:spPr>
          <p:txBody>
            <a:bodyPr/>
            <a:lstStyle/>
            <a:p>
              <a:pPr defTabSz="487650"/>
              <a:endParaRPr lang="hr-HR" sz="960">
                <a:solidFill>
                  <a:prstClr val="black"/>
                </a:solidFill>
                <a:latin typeface="Calibri"/>
              </a:endParaRPr>
            </a:p>
          </p:txBody>
        </p:sp>
        <p:sp>
          <p:nvSpPr>
            <p:cNvPr id="6" name="TextBox 6"/>
            <p:cNvSpPr txBox="1"/>
            <p:nvPr/>
          </p:nvSpPr>
          <p:spPr>
            <a:xfrm>
              <a:off x="183635" y="1459329"/>
              <a:ext cx="6185211" cy="495008"/>
            </a:xfrm>
            <a:prstGeom prst="rect">
              <a:avLst/>
            </a:prstGeom>
          </p:spPr>
          <p:txBody>
            <a:bodyPr lIns="0" tIns="0" rIns="0" bIns="0" rtlCol="0" anchor="t">
              <a:spAutoFit/>
            </a:bodyPr>
            <a:lstStyle/>
            <a:p>
              <a:pPr defTabSz="487650">
                <a:lnSpc>
                  <a:spcPts val="1600"/>
                </a:lnSpc>
              </a:pPr>
              <a:r>
                <a:rPr lang="hr-HR" sz="1333" dirty="0">
                  <a:solidFill>
                    <a:srgbClr val="FFFFFF"/>
                  </a:solidFill>
                  <a:latin typeface="Noto Sans" panose="020B0502040504020204" pitchFamily="34" charset="0"/>
                  <a:ea typeface="Noto Sans" panose="020B0502040504020204" pitchFamily="34" charset="0"/>
                  <a:cs typeface="Noto Sans" panose="020B0502040504020204" pitchFamily="34" charset="0"/>
                </a:rPr>
                <a:t>https://crossreno.door.hr/</a:t>
              </a:r>
              <a:endParaRPr lang="en-US" sz="1333" dirty="0">
                <a:solidFill>
                  <a:srgbClr val="FFFFFF"/>
                </a:solidFill>
                <a:latin typeface="Noto Sans" panose="020B0502040504020204" pitchFamily="34" charset="0"/>
                <a:ea typeface="Noto Sans" panose="020B0502040504020204" pitchFamily="34" charset="0"/>
                <a:cs typeface="Noto Sans" panose="020B0502040504020204" pitchFamily="34" charset="0"/>
              </a:endParaRPr>
            </a:p>
          </p:txBody>
        </p:sp>
        <p:sp>
          <p:nvSpPr>
            <p:cNvPr id="7" name="TextBox 7"/>
            <p:cNvSpPr txBox="1"/>
            <p:nvPr/>
          </p:nvSpPr>
          <p:spPr>
            <a:xfrm>
              <a:off x="0" y="1020189"/>
              <a:ext cx="6185211" cy="441950"/>
            </a:xfrm>
            <a:prstGeom prst="rect">
              <a:avLst/>
            </a:prstGeom>
          </p:spPr>
          <p:txBody>
            <a:bodyPr lIns="0" tIns="0" rIns="0" bIns="0" rtlCol="0" anchor="t">
              <a:spAutoFit/>
            </a:bodyPr>
            <a:lstStyle/>
            <a:p>
              <a:pPr defTabSz="487650">
                <a:lnSpc>
                  <a:spcPts val="1493"/>
                </a:lnSpc>
                <a:spcBef>
                  <a:spcPct val="0"/>
                </a:spcBef>
              </a:pPr>
              <a:endParaRPr sz="960">
                <a:solidFill>
                  <a:prstClr val="black"/>
                </a:solidFill>
                <a:latin typeface="Calibri"/>
              </a:endParaRPr>
            </a:p>
          </p:txBody>
        </p:sp>
      </p:grpSp>
      <p:sp>
        <p:nvSpPr>
          <p:cNvPr id="9" name="AutoShape 9"/>
          <p:cNvSpPr/>
          <p:nvPr/>
        </p:nvSpPr>
        <p:spPr>
          <a:xfrm>
            <a:off x="5521054" y="3887062"/>
            <a:ext cx="2474085" cy="14960"/>
          </a:xfrm>
          <a:prstGeom prst="rect">
            <a:avLst/>
          </a:prstGeom>
          <a:solidFill>
            <a:srgbClr val="FFFFFF"/>
          </a:solidFill>
        </p:spPr>
        <p:txBody>
          <a:bodyPr/>
          <a:lstStyle/>
          <a:p>
            <a:pPr defTabSz="487650"/>
            <a:endParaRPr lang="hr-HR" sz="960">
              <a:solidFill>
                <a:prstClr val="black"/>
              </a:solidFill>
              <a:latin typeface="Calibri"/>
            </a:endParaRPr>
          </a:p>
        </p:txBody>
      </p:sp>
      <p:grpSp>
        <p:nvGrpSpPr>
          <p:cNvPr id="11" name="Group 11"/>
          <p:cNvGrpSpPr/>
          <p:nvPr/>
        </p:nvGrpSpPr>
        <p:grpSpPr>
          <a:xfrm>
            <a:off x="5521054" y="4731992"/>
            <a:ext cx="3124249" cy="1186964"/>
            <a:chOff x="0" y="0"/>
            <a:chExt cx="7810623" cy="2967410"/>
          </a:xfrm>
        </p:grpSpPr>
        <p:sp>
          <p:nvSpPr>
            <p:cNvPr id="12" name="AutoShape 12"/>
            <p:cNvSpPr/>
            <p:nvPr/>
          </p:nvSpPr>
          <p:spPr>
            <a:xfrm>
              <a:off x="0" y="0"/>
              <a:ext cx="6185212" cy="37400"/>
            </a:xfrm>
            <a:prstGeom prst="rect">
              <a:avLst/>
            </a:prstGeom>
            <a:solidFill>
              <a:srgbClr val="FFFFFF"/>
            </a:solidFill>
          </p:spPr>
          <p:txBody>
            <a:bodyPr/>
            <a:lstStyle/>
            <a:p>
              <a:pPr defTabSz="487650"/>
              <a:endParaRPr lang="hr-HR" sz="960">
                <a:solidFill>
                  <a:prstClr val="black"/>
                </a:solidFill>
                <a:latin typeface="Calibri"/>
              </a:endParaRPr>
            </a:p>
          </p:txBody>
        </p:sp>
        <p:sp>
          <p:nvSpPr>
            <p:cNvPr id="13" name="TextBox 13"/>
            <p:cNvSpPr txBox="1"/>
            <p:nvPr/>
          </p:nvSpPr>
          <p:spPr>
            <a:xfrm>
              <a:off x="218165" y="933520"/>
              <a:ext cx="7592458" cy="2033890"/>
            </a:xfrm>
            <a:prstGeom prst="rect">
              <a:avLst/>
            </a:prstGeom>
          </p:spPr>
          <p:txBody>
            <a:bodyPr wrap="square" lIns="0" tIns="0" rIns="0" bIns="0" rtlCol="0" anchor="t">
              <a:spAutoFit/>
            </a:bodyPr>
            <a:lstStyle/>
            <a:p>
              <a:pPr defTabSz="487650">
                <a:lnSpc>
                  <a:spcPts val="1600"/>
                </a:lnSpc>
              </a:pPr>
              <a:r>
                <a:rPr lang="hr-HR" sz="1333" dirty="0">
                  <a:solidFill>
                    <a:srgbClr val="FFFFFF"/>
                  </a:solidFill>
                  <a:latin typeface="Noto Sans" panose="020B0502040504020204" pitchFamily="34" charset="0"/>
                  <a:ea typeface="Noto Sans" panose="020B0502040504020204" pitchFamily="34" charset="0"/>
                  <a:cs typeface="Noto Sans" panose="020B0502040504020204" pitchFamily="34" charset="0"/>
                  <a:hlinkClick r:id="rId3"/>
                </a:rPr>
                <a:t>anamari.majdandzic@door.hr</a:t>
              </a:r>
              <a:endParaRPr lang="hr-HR" sz="1333" dirty="0">
                <a:solidFill>
                  <a:srgbClr val="FFFFFF"/>
                </a:solidFill>
                <a:latin typeface="Noto Sans" panose="020B0502040504020204" pitchFamily="34" charset="0"/>
                <a:ea typeface="Noto Sans" panose="020B0502040504020204" pitchFamily="34" charset="0"/>
                <a:cs typeface="Noto Sans" panose="020B0502040504020204" pitchFamily="34" charset="0"/>
              </a:endParaRPr>
            </a:p>
            <a:p>
              <a:pPr defTabSz="487650">
                <a:lnSpc>
                  <a:spcPts val="1600"/>
                </a:lnSpc>
              </a:pPr>
              <a:r>
                <a:rPr lang="hr-HR" sz="1333" dirty="0">
                  <a:solidFill>
                    <a:srgbClr val="FFFFFF"/>
                  </a:solidFill>
                  <a:latin typeface="Noto Sans" panose="020B0502040504020204" pitchFamily="34" charset="0"/>
                  <a:ea typeface="Noto Sans" panose="020B0502040504020204" pitchFamily="34" charset="0"/>
                  <a:cs typeface="Noto Sans" panose="020B0502040504020204" pitchFamily="34" charset="0"/>
                  <a:hlinkClick r:id="rId4"/>
                </a:rPr>
                <a:t>kristina.ljubica.pasa@door.hr</a:t>
              </a:r>
              <a:endParaRPr lang="hr-HR" sz="1333" dirty="0">
                <a:solidFill>
                  <a:srgbClr val="FFFFFF"/>
                </a:solidFill>
                <a:latin typeface="Noto Sans" panose="020B0502040504020204" pitchFamily="34" charset="0"/>
                <a:ea typeface="Noto Sans" panose="020B0502040504020204" pitchFamily="34" charset="0"/>
                <a:cs typeface="Noto Sans" panose="020B0502040504020204" pitchFamily="34" charset="0"/>
              </a:endParaRPr>
            </a:p>
            <a:p>
              <a:pPr defTabSz="487650">
                <a:lnSpc>
                  <a:spcPts val="1600"/>
                </a:lnSpc>
              </a:pPr>
              <a:endParaRPr lang="hr-HR" sz="1333" dirty="0">
                <a:solidFill>
                  <a:srgbClr val="FFFFFF"/>
                </a:solidFill>
                <a:latin typeface="Noto Sans" panose="020B0502040504020204" pitchFamily="34" charset="0"/>
                <a:ea typeface="Noto Sans" panose="020B0502040504020204" pitchFamily="34" charset="0"/>
                <a:cs typeface="Noto Sans" panose="020B0502040504020204" pitchFamily="34" charset="0"/>
              </a:endParaRPr>
            </a:p>
            <a:p>
              <a:pPr defTabSz="487650">
                <a:lnSpc>
                  <a:spcPts val="1600"/>
                </a:lnSpc>
              </a:pPr>
              <a:endParaRPr lang="en-US" sz="1333" dirty="0">
                <a:solidFill>
                  <a:srgbClr val="FFFFFF"/>
                </a:solidFill>
                <a:latin typeface="Noto Sans" panose="020B0502040504020204" pitchFamily="34" charset="0"/>
                <a:ea typeface="Noto Sans" panose="020B0502040504020204" pitchFamily="34" charset="0"/>
                <a:cs typeface="Noto Sans" panose="020B0502040504020204" pitchFamily="34" charset="0"/>
              </a:endParaRPr>
            </a:p>
          </p:txBody>
        </p:sp>
      </p:grpSp>
      <p:grpSp>
        <p:nvGrpSpPr>
          <p:cNvPr id="14" name="Group 14"/>
          <p:cNvGrpSpPr/>
          <p:nvPr/>
        </p:nvGrpSpPr>
        <p:grpSpPr>
          <a:xfrm>
            <a:off x="817125" y="2485611"/>
            <a:ext cx="2819140" cy="1384129"/>
            <a:chOff x="0" y="0"/>
            <a:chExt cx="7047849" cy="3460326"/>
          </a:xfrm>
        </p:grpSpPr>
        <p:sp>
          <p:nvSpPr>
            <p:cNvPr id="15" name="AutoShape 15"/>
            <p:cNvSpPr/>
            <p:nvPr/>
          </p:nvSpPr>
          <p:spPr>
            <a:xfrm>
              <a:off x="0" y="0"/>
              <a:ext cx="7047849" cy="38238"/>
            </a:xfrm>
            <a:prstGeom prst="rect">
              <a:avLst/>
            </a:prstGeom>
            <a:solidFill>
              <a:srgbClr val="36AB9C"/>
            </a:solidFill>
          </p:spPr>
          <p:txBody>
            <a:bodyPr/>
            <a:lstStyle/>
            <a:p>
              <a:pPr defTabSz="487650"/>
              <a:endParaRPr lang="hr-HR" sz="960">
                <a:solidFill>
                  <a:prstClr val="black"/>
                </a:solidFill>
                <a:latin typeface="Calibri"/>
              </a:endParaRPr>
            </a:p>
          </p:txBody>
        </p:sp>
        <p:sp>
          <p:nvSpPr>
            <p:cNvPr id="16" name="TextBox 16"/>
            <p:cNvSpPr txBox="1"/>
            <p:nvPr/>
          </p:nvSpPr>
          <p:spPr>
            <a:xfrm>
              <a:off x="0" y="382558"/>
              <a:ext cx="7047849" cy="3077768"/>
            </a:xfrm>
            <a:prstGeom prst="rect">
              <a:avLst/>
            </a:prstGeom>
          </p:spPr>
          <p:txBody>
            <a:bodyPr lIns="0" tIns="0" rIns="0" bIns="0" rtlCol="0" anchor="t">
              <a:spAutoFit/>
            </a:bodyPr>
            <a:lstStyle/>
            <a:p>
              <a:pPr defTabSz="487650">
                <a:lnSpc>
                  <a:spcPts val="4800"/>
                </a:lnSpc>
              </a:pPr>
              <a:r>
                <a:rPr lang="hr-HR" sz="4000" dirty="0">
                  <a:solidFill>
                    <a:srgbClr val="F1511B"/>
                  </a:solidFill>
                  <a:latin typeface="Noto Sans" panose="020B0502040504020204" pitchFamily="34" charset="0"/>
                  <a:ea typeface="Noto Sans" panose="020B0502040504020204" pitchFamily="34" charset="0"/>
                  <a:cs typeface="Noto Sans" panose="020B0502040504020204" pitchFamily="34" charset="0"/>
                </a:rPr>
                <a:t>Hvala na pažnji</a:t>
              </a:r>
              <a:r>
                <a:rPr lang="en-US" sz="4000" dirty="0">
                  <a:solidFill>
                    <a:srgbClr val="F1511B"/>
                  </a:solidFill>
                  <a:latin typeface="Noto Sans" panose="020B0502040504020204" pitchFamily="34" charset="0"/>
                  <a:ea typeface="Noto Sans" panose="020B0502040504020204" pitchFamily="34" charset="0"/>
                  <a:cs typeface="Noto Sans" panose="020B0502040504020204" pitchFamily="34" charset="0"/>
                </a:rPr>
                <a:t>!</a:t>
              </a:r>
            </a:p>
          </p:txBody>
        </p:sp>
      </p:grpSp>
      <p:pic>
        <p:nvPicPr>
          <p:cNvPr id="18" name="Picture 17" descr="A black and orange logo&#10;&#10;Description automatically generated">
            <a:extLst>
              <a:ext uri="{FF2B5EF4-FFF2-40B4-BE49-F238E27FC236}">
                <a16:creationId xmlns:a16="http://schemas.microsoft.com/office/drawing/2014/main" id="{F7A79BD1-4D43-638D-0F32-BF048132DC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200" y="1056640"/>
            <a:ext cx="2329458" cy="772160"/>
          </a:xfrm>
          <a:prstGeom prst="rect">
            <a:avLst/>
          </a:prstGeom>
        </p:spPr>
      </p:pic>
      <p:pic>
        <p:nvPicPr>
          <p:cNvPr id="19" name="Picture 18">
            <a:extLst>
              <a:ext uri="{FF2B5EF4-FFF2-40B4-BE49-F238E27FC236}">
                <a16:creationId xmlns:a16="http://schemas.microsoft.com/office/drawing/2014/main" id="{6FDE64C4-B82C-4F57-EC6F-1C3B43E90055}"/>
              </a:ext>
            </a:extLst>
          </p:cNvPr>
          <p:cNvPicPr>
            <a:picLocks noChangeAspect="1"/>
          </p:cNvPicPr>
          <p:nvPr/>
        </p:nvPicPr>
        <p:blipFill>
          <a:blip r:embed="rId6"/>
          <a:stretch>
            <a:fillRect/>
          </a:stretch>
        </p:blipFill>
        <p:spPr>
          <a:xfrm>
            <a:off x="6688377" y="1028669"/>
            <a:ext cx="3209213" cy="673057"/>
          </a:xfrm>
          <a:prstGeom prst="rect">
            <a:avLst/>
          </a:prstGeom>
        </p:spPr>
      </p:pic>
      <p:graphicFrame>
        <p:nvGraphicFramePr>
          <p:cNvPr id="26" name="Table 25">
            <a:extLst>
              <a:ext uri="{FF2B5EF4-FFF2-40B4-BE49-F238E27FC236}">
                <a16:creationId xmlns:a16="http://schemas.microsoft.com/office/drawing/2014/main" id="{FE502C94-3CBD-80DA-602A-18063CACB897}"/>
              </a:ext>
            </a:extLst>
          </p:cNvPr>
          <p:cNvGraphicFramePr>
            <a:graphicFrameLocks noGrp="1"/>
          </p:cNvGraphicFramePr>
          <p:nvPr/>
        </p:nvGraphicFramePr>
        <p:xfrm>
          <a:off x="112110" y="5658069"/>
          <a:ext cx="4346479" cy="730758"/>
        </p:xfrm>
        <a:graphic>
          <a:graphicData uri="http://schemas.openxmlformats.org/drawingml/2006/table">
            <a:tbl>
              <a:tblPr firstRow="1" firstCol="1" lastRow="1" lastCol="1" bandRow="1" bandCol="1">
                <a:tableStyleId>{5C22544A-7EE6-4342-B048-85BDC9FD1C3A}</a:tableStyleId>
              </a:tblPr>
              <a:tblGrid>
                <a:gridCol w="4346479">
                  <a:extLst>
                    <a:ext uri="{9D8B030D-6E8A-4147-A177-3AD203B41FA5}">
                      <a16:colId xmlns:a16="http://schemas.microsoft.com/office/drawing/2014/main" val="3252045968"/>
                    </a:ext>
                  </a:extLst>
                </a:gridCol>
              </a:tblGrid>
              <a:tr h="604520">
                <a:tc>
                  <a:txBody>
                    <a:bodyPr/>
                    <a:lstStyle/>
                    <a:p>
                      <a:pPr marL="67945" algn="just">
                        <a:spcBef>
                          <a:spcPts val="575"/>
                        </a:spcBef>
                      </a:pPr>
                      <a:r>
                        <a:rPr lang="en-GB" sz="900" b="0" spc="-10" err="1">
                          <a:solidFill>
                            <a:srgbClr val="4C494A"/>
                          </a:solidFill>
                          <a:effectLst/>
                          <a:latin typeface="Noto Sans"/>
                          <a:ea typeface="Lucida Sans Unicode" panose="020B0602030504020204" pitchFamily="34" charset="0"/>
                        </a:rPr>
                        <a:t>Napomena</a:t>
                      </a:r>
                      <a:endParaRPr lang="en-GB" sz="900" b="0">
                        <a:solidFill>
                          <a:srgbClr val="4C494A"/>
                        </a:solidFill>
                        <a:effectLst/>
                        <a:latin typeface="Noto Sans"/>
                        <a:ea typeface="Lucida Sans Unicode" panose="020B0602030504020204" pitchFamily="34" charset="0"/>
                      </a:endParaRPr>
                    </a:p>
                    <a:p>
                      <a:pPr marL="67945" marR="591185" algn="just">
                        <a:lnSpc>
                          <a:spcPct val="92000"/>
                        </a:lnSpc>
                        <a:spcBef>
                          <a:spcPts val="700"/>
                        </a:spcBef>
                        <a:spcAft>
                          <a:spcPts val="0"/>
                        </a:spcAft>
                      </a:pPr>
                      <a:r>
                        <a:rPr lang="en-GB" sz="900" b="0" spc="-10" dirty="0">
                          <a:solidFill>
                            <a:srgbClr val="4C494A"/>
                          </a:solidFill>
                          <a:effectLst/>
                          <a:latin typeface="Noto Sans"/>
                          <a:ea typeface="Lucida Sans Unicode" panose="020B0602030504020204" pitchFamily="34" charset="0"/>
                        </a:rPr>
                        <a:t>“</a:t>
                      </a:r>
                      <a:r>
                        <a:rPr lang="en-GB" sz="900" b="0" spc="-10" err="1">
                          <a:solidFill>
                            <a:srgbClr val="4C494A"/>
                          </a:solidFill>
                          <a:effectLst/>
                          <a:latin typeface="Noto Sans"/>
                          <a:ea typeface="Lucida Sans Unicode" panose="020B0602030504020204" pitchFamily="34" charset="0"/>
                        </a:rPr>
                        <a:t>Financira</a:t>
                      </a:r>
                      <a:r>
                        <a:rPr lang="en-GB" sz="900" b="0" spc="-10" dirty="0">
                          <a:solidFill>
                            <a:srgbClr val="4C494A"/>
                          </a:solidFill>
                          <a:effectLst/>
                          <a:latin typeface="Noto Sans"/>
                          <a:ea typeface="Lucida Sans Unicode" panose="020B0602030504020204" pitchFamily="34" charset="0"/>
                        </a:rPr>
                        <a:t> </a:t>
                      </a:r>
                      <a:r>
                        <a:rPr lang="en-GB" sz="900" b="0" spc="-10" err="1">
                          <a:solidFill>
                            <a:srgbClr val="4C494A"/>
                          </a:solidFill>
                          <a:effectLst/>
                          <a:latin typeface="Noto Sans"/>
                          <a:ea typeface="Lucida Sans Unicode" panose="020B0602030504020204" pitchFamily="34" charset="0"/>
                        </a:rPr>
                        <a:t>Europska</a:t>
                      </a:r>
                      <a:r>
                        <a:rPr lang="en-GB" sz="900" b="0" spc="-10" dirty="0">
                          <a:solidFill>
                            <a:srgbClr val="4C494A"/>
                          </a:solidFill>
                          <a:effectLst/>
                          <a:latin typeface="Noto Sans"/>
                          <a:ea typeface="Lucida Sans Unicode" panose="020B0602030504020204" pitchFamily="34" charset="0"/>
                        </a:rPr>
                        <a:t> </a:t>
                      </a:r>
                      <a:r>
                        <a:rPr lang="en-GB" sz="900" b="0" spc="-10" err="1">
                          <a:solidFill>
                            <a:srgbClr val="4C494A"/>
                          </a:solidFill>
                          <a:effectLst/>
                          <a:latin typeface="Noto Sans"/>
                          <a:ea typeface="Lucida Sans Unicode" panose="020B0602030504020204" pitchFamily="34" charset="0"/>
                        </a:rPr>
                        <a:t>unija</a:t>
                      </a:r>
                      <a:r>
                        <a:rPr lang="en-GB" sz="900" b="0" spc="-10" dirty="0">
                          <a:solidFill>
                            <a:srgbClr val="4C494A"/>
                          </a:solidFill>
                          <a:effectLst/>
                          <a:latin typeface="Noto Sans"/>
                          <a:ea typeface="Lucida Sans Unicode" panose="020B0602030504020204" pitchFamily="34" charset="0"/>
                        </a:rPr>
                        <a:t>. </a:t>
                      </a:r>
                      <a:r>
                        <a:rPr lang="en-GB" sz="900" b="0" spc="-10" err="1">
                          <a:solidFill>
                            <a:srgbClr val="4C494A"/>
                          </a:solidFill>
                          <a:effectLst/>
                          <a:latin typeface="Noto Sans"/>
                          <a:ea typeface="Lucida Sans Unicode" panose="020B0602030504020204" pitchFamily="34" charset="0"/>
                        </a:rPr>
                        <a:t>Izraženi</a:t>
                      </a:r>
                      <a:r>
                        <a:rPr lang="en-GB" sz="900" b="0" spc="-10" dirty="0">
                          <a:solidFill>
                            <a:srgbClr val="4C494A"/>
                          </a:solidFill>
                          <a:effectLst/>
                          <a:latin typeface="Noto Sans"/>
                          <a:ea typeface="Lucida Sans Unicode" panose="020B0602030504020204" pitchFamily="34" charset="0"/>
                        </a:rPr>
                        <a:t> </a:t>
                      </a:r>
                      <a:r>
                        <a:rPr lang="en-GB" sz="900" b="0" spc="-10" err="1">
                          <a:solidFill>
                            <a:srgbClr val="4C494A"/>
                          </a:solidFill>
                          <a:effectLst/>
                          <a:latin typeface="Noto Sans"/>
                          <a:ea typeface="Lucida Sans Unicode" panose="020B0602030504020204" pitchFamily="34" charset="0"/>
                        </a:rPr>
                        <a:t>stavovi</a:t>
                      </a:r>
                      <a:r>
                        <a:rPr lang="en-GB" sz="900" b="0" spc="-10" dirty="0">
                          <a:solidFill>
                            <a:srgbClr val="4C494A"/>
                          </a:solidFill>
                          <a:effectLst/>
                          <a:latin typeface="Noto Sans"/>
                          <a:ea typeface="Lucida Sans Unicode" panose="020B0602030504020204" pitchFamily="34" charset="0"/>
                        </a:rPr>
                        <a:t> </a:t>
                      </a:r>
                      <a:r>
                        <a:rPr lang="en-GB" sz="900" b="0" spc="-10" err="1">
                          <a:solidFill>
                            <a:srgbClr val="4C494A"/>
                          </a:solidFill>
                          <a:effectLst/>
                          <a:latin typeface="Noto Sans"/>
                          <a:ea typeface="Lucida Sans Unicode" panose="020B0602030504020204" pitchFamily="34" charset="0"/>
                        </a:rPr>
                        <a:t>i</a:t>
                      </a:r>
                      <a:r>
                        <a:rPr lang="en-GB" sz="900" b="0" spc="-10" dirty="0">
                          <a:solidFill>
                            <a:srgbClr val="4C494A"/>
                          </a:solidFill>
                          <a:effectLst/>
                          <a:latin typeface="Noto Sans"/>
                          <a:ea typeface="Lucida Sans Unicode" panose="020B0602030504020204" pitchFamily="34" charset="0"/>
                        </a:rPr>
                        <a:t> </a:t>
                      </a:r>
                      <a:r>
                        <a:rPr lang="en-GB" sz="900" b="0" spc="-10" err="1">
                          <a:solidFill>
                            <a:srgbClr val="4C494A"/>
                          </a:solidFill>
                          <a:effectLst/>
                          <a:latin typeface="Noto Sans"/>
                          <a:ea typeface="Lucida Sans Unicode" panose="020B0602030504020204" pitchFamily="34" charset="0"/>
                        </a:rPr>
                        <a:t>mišljenja</a:t>
                      </a:r>
                      <a:r>
                        <a:rPr lang="en-GB" sz="900" b="0" spc="-10" dirty="0">
                          <a:solidFill>
                            <a:srgbClr val="4C494A"/>
                          </a:solidFill>
                          <a:effectLst/>
                          <a:latin typeface="Noto Sans"/>
                          <a:ea typeface="Lucida Sans Unicode" panose="020B0602030504020204" pitchFamily="34" charset="0"/>
                        </a:rPr>
                        <a:t> </a:t>
                      </a:r>
                      <a:r>
                        <a:rPr lang="en-GB" sz="900" b="0" spc="-10" err="1">
                          <a:solidFill>
                            <a:srgbClr val="4C494A"/>
                          </a:solidFill>
                          <a:effectLst/>
                          <a:latin typeface="Noto Sans"/>
                          <a:ea typeface="Lucida Sans Unicode" panose="020B0602030504020204" pitchFamily="34" charset="0"/>
                        </a:rPr>
                        <a:t>su</a:t>
                      </a:r>
                      <a:r>
                        <a:rPr lang="en-GB" sz="900" b="0" spc="-10" dirty="0">
                          <a:solidFill>
                            <a:srgbClr val="4C494A"/>
                          </a:solidFill>
                          <a:effectLst/>
                          <a:latin typeface="Noto Sans"/>
                          <a:ea typeface="Lucida Sans Unicode" panose="020B0602030504020204" pitchFamily="34" charset="0"/>
                        </a:rPr>
                        <a:t> od </a:t>
                      </a:r>
                      <a:r>
                        <a:rPr lang="en-GB" sz="900" b="0" spc="-10" err="1">
                          <a:solidFill>
                            <a:srgbClr val="4C494A"/>
                          </a:solidFill>
                          <a:effectLst/>
                          <a:latin typeface="Noto Sans"/>
                          <a:ea typeface="Lucida Sans Unicode" panose="020B0602030504020204" pitchFamily="34" charset="0"/>
                        </a:rPr>
                        <a:t>autora</a:t>
                      </a:r>
                      <a:r>
                        <a:rPr lang="en-GB" sz="900" b="0" spc="-10" dirty="0">
                          <a:solidFill>
                            <a:srgbClr val="4C494A"/>
                          </a:solidFill>
                          <a:effectLst/>
                          <a:latin typeface="Noto Sans"/>
                          <a:ea typeface="Lucida Sans Unicode" panose="020B0602030504020204" pitchFamily="34" charset="0"/>
                        </a:rPr>
                        <a:t> </a:t>
                      </a:r>
                      <a:r>
                        <a:rPr lang="en-GB" sz="900" b="0" spc="-10" err="1">
                          <a:solidFill>
                            <a:srgbClr val="4C494A"/>
                          </a:solidFill>
                          <a:effectLst/>
                          <a:latin typeface="Noto Sans"/>
                          <a:ea typeface="Lucida Sans Unicode" panose="020B0602030504020204" pitchFamily="34" charset="0"/>
                        </a:rPr>
                        <a:t>i</a:t>
                      </a:r>
                      <a:r>
                        <a:rPr lang="en-GB" sz="900" b="0" spc="-10" dirty="0">
                          <a:solidFill>
                            <a:srgbClr val="4C494A"/>
                          </a:solidFill>
                          <a:effectLst/>
                          <a:latin typeface="Noto Sans"/>
                          <a:ea typeface="Lucida Sans Unicode" panose="020B0602030504020204" pitchFamily="34" charset="0"/>
                        </a:rPr>
                        <a:t> ne </a:t>
                      </a:r>
                      <a:r>
                        <a:rPr lang="en-GB" sz="900" b="0" spc="-10" err="1">
                          <a:solidFill>
                            <a:srgbClr val="4C494A"/>
                          </a:solidFill>
                          <a:effectLst/>
                          <a:latin typeface="Noto Sans"/>
                          <a:ea typeface="Lucida Sans Unicode" panose="020B0602030504020204" pitchFamily="34" charset="0"/>
                        </a:rPr>
                        <a:t>odražavaju</a:t>
                      </a:r>
                      <a:r>
                        <a:rPr lang="en-GB" sz="900" b="0" spc="-10" dirty="0">
                          <a:solidFill>
                            <a:srgbClr val="4C494A"/>
                          </a:solidFill>
                          <a:effectLst/>
                          <a:latin typeface="Noto Sans"/>
                          <a:ea typeface="Lucida Sans Unicode" panose="020B0602030504020204" pitchFamily="34" charset="0"/>
                        </a:rPr>
                        <a:t> </a:t>
                      </a:r>
                      <a:r>
                        <a:rPr lang="en-GB" sz="900" b="0" spc="-10" err="1">
                          <a:solidFill>
                            <a:srgbClr val="4C494A"/>
                          </a:solidFill>
                          <a:effectLst/>
                          <a:latin typeface="Noto Sans"/>
                          <a:ea typeface="Lucida Sans Unicode" panose="020B0602030504020204" pitchFamily="34" charset="0"/>
                        </a:rPr>
                        <a:t>nužno</a:t>
                      </a:r>
                      <a:r>
                        <a:rPr lang="en-GB" sz="900" b="0" spc="-10" dirty="0">
                          <a:solidFill>
                            <a:srgbClr val="4C494A"/>
                          </a:solidFill>
                          <a:effectLst/>
                          <a:latin typeface="Noto Sans"/>
                          <a:ea typeface="Lucida Sans Unicode" panose="020B0602030504020204" pitchFamily="34" charset="0"/>
                        </a:rPr>
                        <a:t> </a:t>
                      </a:r>
                      <a:r>
                        <a:rPr lang="en-GB" sz="900" b="0" spc="-10" err="1">
                          <a:solidFill>
                            <a:srgbClr val="4C494A"/>
                          </a:solidFill>
                          <a:effectLst/>
                          <a:latin typeface="Noto Sans"/>
                          <a:ea typeface="Lucida Sans Unicode" panose="020B0602030504020204" pitchFamily="34" charset="0"/>
                        </a:rPr>
                        <a:t>stavove</a:t>
                      </a:r>
                      <a:r>
                        <a:rPr lang="en-GB" sz="900" b="0" spc="-10" dirty="0">
                          <a:solidFill>
                            <a:srgbClr val="4C494A"/>
                          </a:solidFill>
                          <a:effectLst/>
                          <a:latin typeface="Noto Sans"/>
                          <a:ea typeface="Lucida Sans Unicode" panose="020B0602030504020204" pitchFamily="34" charset="0"/>
                        </a:rPr>
                        <a:t> </a:t>
                      </a:r>
                      <a:r>
                        <a:rPr lang="en-GB" sz="900" b="0" spc="-10" err="1">
                          <a:solidFill>
                            <a:srgbClr val="4C494A"/>
                          </a:solidFill>
                          <a:effectLst/>
                          <a:latin typeface="Noto Sans"/>
                          <a:ea typeface="Lucida Sans Unicode" panose="020B0602030504020204" pitchFamily="34" charset="0"/>
                        </a:rPr>
                        <a:t>Europske</a:t>
                      </a:r>
                      <a:r>
                        <a:rPr lang="en-GB" sz="900" b="0" spc="-10" dirty="0">
                          <a:solidFill>
                            <a:srgbClr val="4C494A"/>
                          </a:solidFill>
                          <a:effectLst/>
                          <a:latin typeface="Noto Sans"/>
                          <a:ea typeface="Lucida Sans Unicode" panose="020B0602030504020204" pitchFamily="34" charset="0"/>
                        </a:rPr>
                        <a:t> </a:t>
                      </a:r>
                      <a:r>
                        <a:rPr lang="en-GB" sz="900" b="0" spc="-10" err="1">
                          <a:solidFill>
                            <a:srgbClr val="4C494A"/>
                          </a:solidFill>
                          <a:effectLst/>
                          <a:latin typeface="Noto Sans"/>
                          <a:ea typeface="Lucida Sans Unicode" panose="020B0602030504020204" pitchFamily="34" charset="0"/>
                        </a:rPr>
                        <a:t>unije</a:t>
                      </a:r>
                      <a:r>
                        <a:rPr lang="en-GB" sz="900" b="0" spc="-10" dirty="0">
                          <a:solidFill>
                            <a:srgbClr val="4C494A"/>
                          </a:solidFill>
                          <a:effectLst/>
                          <a:latin typeface="Noto Sans"/>
                          <a:ea typeface="Lucida Sans Unicode" panose="020B0602030504020204" pitchFamily="34" charset="0"/>
                        </a:rPr>
                        <a:t> </a:t>
                      </a:r>
                      <a:r>
                        <a:rPr lang="en-GB" sz="900" b="0" spc="-10" err="1">
                          <a:solidFill>
                            <a:srgbClr val="4C494A"/>
                          </a:solidFill>
                          <a:effectLst/>
                          <a:latin typeface="Noto Sans"/>
                          <a:ea typeface="Lucida Sans Unicode" panose="020B0602030504020204" pitchFamily="34" charset="0"/>
                        </a:rPr>
                        <a:t>ili</a:t>
                      </a:r>
                      <a:r>
                        <a:rPr lang="en-GB" sz="900" b="0" spc="-10" dirty="0">
                          <a:solidFill>
                            <a:srgbClr val="4C494A"/>
                          </a:solidFill>
                          <a:effectLst/>
                          <a:latin typeface="Noto Sans"/>
                          <a:ea typeface="Lucida Sans Unicode" panose="020B0602030504020204" pitchFamily="34" charset="0"/>
                        </a:rPr>
                        <a:t> [CINEA-e]. Ni </a:t>
                      </a:r>
                      <a:r>
                        <a:rPr lang="en-GB" sz="900" b="0" spc="-10" err="1">
                          <a:solidFill>
                            <a:srgbClr val="4C494A"/>
                          </a:solidFill>
                          <a:effectLst/>
                          <a:latin typeface="Noto Sans"/>
                          <a:ea typeface="Lucida Sans Unicode" panose="020B0602030504020204" pitchFamily="34" charset="0"/>
                        </a:rPr>
                        <a:t>Europska</a:t>
                      </a:r>
                      <a:r>
                        <a:rPr lang="en-GB" sz="900" b="0" spc="-10" dirty="0">
                          <a:solidFill>
                            <a:srgbClr val="4C494A"/>
                          </a:solidFill>
                          <a:effectLst/>
                          <a:latin typeface="Noto Sans"/>
                          <a:ea typeface="Lucida Sans Unicode" panose="020B0602030504020204" pitchFamily="34" charset="0"/>
                        </a:rPr>
                        <a:t> </a:t>
                      </a:r>
                      <a:r>
                        <a:rPr lang="en-GB" sz="900" b="0" spc="-10" err="1">
                          <a:solidFill>
                            <a:srgbClr val="4C494A"/>
                          </a:solidFill>
                          <a:effectLst/>
                          <a:latin typeface="Noto Sans"/>
                          <a:ea typeface="Lucida Sans Unicode" panose="020B0602030504020204" pitchFamily="34" charset="0"/>
                        </a:rPr>
                        <a:t>unija</a:t>
                      </a:r>
                      <a:r>
                        <a:rPr lang="en-GB" sz="900" b="0" spc="-10" dirty="0">
                          <a:solidFill>
                            <a:srgbClr val="4C494A"/>
                          </a:solidFill>
                          <a:effectLst/>
                          <a:latin typeface="Noto Sans"/>
                          <a:ea typeface="Lucida Sans Unicode" panose="020B0602030504020204" pitchFamily="34" charset="0"/>
                        </a:rPr>
                        <a:t> </a:t>
                      </a:r>
                      <a:r>
                        <a:rPr lang="en-GB" sz="900" b="0" spc="-10" err="1">
                          <a:solidFill>
                            <a:srgbClr val="4C494A"/>
                          </a:solidFill>
                          <a:effectLst/>
                          <a:latin typeface="Noto Sans"/>
                          <a:ea typeface="Lucida Sans Unicode" panose="020B0602030504020204" pitchFamily="34" charset="0"/>
                        </a:rPr>
                        <a:t>ni</a:t>
                      </a:r>
                      <a:r>
                        <a:rPr lang="en-GB" sz="900" b="0" spc="-10" dirty="0">
                          <a:solidFill>
                            <a:srgbClr val="4C494A"/>
                          </a:solidFill>
                          <a:effectLst/>
                          <a:latin typeface="Noto Sans"/>
                          <a:ea typeface="Lucida Sans Unicode" panose="020B0602030504020204" pitchFamily="34" charset="0"/>
                        </a:rPr>
                        <a:t> </a:t>
                      </a:r>
                      <a:r>
                        <a:rPr lang="en-GB" sz="900" b="0" spc="-10" err="1">
                          <a:solidFill>
                            <a:srgbClr val="4C494A"/>
                          </a:solidFill>
                          <a:effectLst/>
                          <a:latin typeface="Noto Sans"/>
                          <a:ea typeface="Lucida Sans Unicode" panose="020B0602030504020204" pitchFamily="34" charset="0"/>
                        </a:rPr>
                        <a:t>tijelo</a:t>
                      </a:r>
                      <a:r>
                        <a:rPr lang="en-GB" sz="900" b="0" spc="-10" dirty="0">
                          <a:solidFill>
                            <a:srgbClr val="4C494A"/>
                          </a:solidFill>
                          <a:effectLst/>
                          <a:latin typeface="Noto Sans"/>
                          <a:ea typeface="Lucida Sans Unicode" panose="020B0602030504020204" pitchFamily="34" charset="0"/>
                        </a:rPr>
                        <a:t> </a:t>
                      </a:r>
                      <a:r>
                        <a:rPr lang="en-GB" sz="900" b="0" spc="-10" err="1">
                          <a:solidFill>
                            <a:srgbClr val="4C494A"/>
                          </a:solidFill>
                          <a:effectLst/>
                          <a:latin typeface="Noto Sans"/>
                          <a:ea typeface="Lucida Sans Unicode" panose="020B0602030504020204" pitchFamily="34" charset="0"/>
                        </a:rPr>
                        <a:t>koje</a:t>
                      </a:r>
                      <a:r>
                        <a:rPr lang="en-GB" sz="900" b="0" spc="-10" dirty="0">
                          <a:solidFill>
                            <a:srgbClr val="4C494A"/>
                          </a:solidFill>
                          <a:effectLst/>
                          <a:latin typeface="Noto Sans"/>
                          <a:ea typeface="Lucida Sans Unicode" panose="020B0602030504020204" pitchFamily="34" charset="0"/>
                        </a:rPr>
                        <a:t> </a:t>
                      </a:r>
                      <a:r>
                        <a:rPr lang="en-GB" sz="900" b="0" spc="-10" err="1">
                          <a:solidFill>
                            <a:srgbClr val="4C494A"/>
                          </a:solidFill>
                          <a:effectLst/>
                          <a:latin typeface="Noto Sans"/>
                          <a:ea typeface="Lucida Sans Unicode" panose="020B0602030504020204" pitchFamily="34" charset="0"/>
                        </a:rPr>
                        <a:t>dodjeljuje</a:t>
                      </a:r>
                      <a:r>
                        <a:rPr lang="en-GB" sz="900" b="0" spc="-10" dirty="0">
                          <a:solidFill>
                            <a:srgbClr val="4C494A"/>
                          </a:solidFill>
                          <a:effectLst/>
                          <a:latin typeface="Noto Sans"/>
                          <a:ea typeface="Lucida Sans Unicode" panose="020B0602030504020204" pitchFamily="34" charset="0"/>
                        </a:rPr>
                        <a:t> </a:t>
                      </a:r>
                      <a:r>
                        <a:rPr lang="en-GB" sz="900" b="0" spc="-10" err="1">
                          <a:solidFill>
                            <a:srgbClr val="4C494A"/>
                          </a:solidFill>
                          <a:effectLst/>
                          <a:latin typeface="Noto Sans"/>
                          <a:ea typeface="Lucida Sans Unicode" panose="020B0602030504020204" pitchFamily="34" charset="0"/>
                        </a:rPr>
                        <a:t>potporu</a:t>
                      </a:r>
                      <a:r>
                        <a:rPr lang="en-GB" sz="900" b="0" spc="-10" dirty="0">
                          <a:solidFill>
                            <a:srgbClr val="4C494A"/>
                          </a:solidFill>
                          <a:effectLst/>
                          <a:latin typeface="Noto Sans"/>
                          <a:ea typeface="Lucida Sans Unicode" panose="020B0602030504020204" pitchFamily="34" charset="0"/>
                        </a:rPr>
                        <a:t> ne </a:t>
                      </a:r>
                      <a:r>
                        <a:rPr lang="en-GB" sz="900" b="0" spc="-10" err="1">
                          <a:solidFill>
                            <a:srgbClr val="4C494A"/>
                          </a:solidFill>
                          <a:effectLst/>
                          <a:latin typeface="Noto Sans"/>
                          <a:ea typeface="Lucida Sans Unicode" panose="020B0602030504020204" pitchFamily="34" charset="0"/>
                        </a:rPr>
                        <a:t>mogu</a:t>
                      </a:r>
                      <a:r>
                        <a:rPr lang="en-GB" sz="900" b="0" spc="-10" dirty="0">
                          <a:solidFill>
                            <a:srgbClr val="4C494A"/>
                          </a:solidFill>
                          <a:effectLst/>
                          <a:latin typeface="Noto Sans"/>
                          <a:ea typeface="Lucida Sans Unicode" panose="020B0602030504020204" pitchFamily="34" charset="0"/>
                        </a:rPr>
                        <a:t> se </a:t>
                      </a:r>
                      <a:r>
                        <a:rPr lang="en-GB" sz="900" b="0" spc="-10" err="1">
                          <a:solidFill>
                            <a:srgbClr val="4C494A"/>
                          </a:solidFill>
                          <a:effectLst/>
                          <a:latin typeface="Noto Sans"/>
                          <a:ea typeface="Lucida Sans Unicode" panose="020B0602030504020204" pitchFamily="34" charset="0"/>
                        </a:rPr>
                        <a:t>smatrati</a:t>
                      </a:r>
                      <a:r>
                        <a:rPr lang="en-GB" sz="900" b="0" spc="-10" dirty="0">
                          <a:solidFill>
                            <a:srgbClr val="4C494A"/>
                          </a:solidFill>
                          <a:effectLst/>
                          <a:latin typeface="Noto Sans"/>
                          <a:ea typeface="Lucida Sans Unicode" panose="020B0602030504020204" pitchFamily="34" charset="0"/>
                        </a:rPr>
                        <a:t> </a:t>
                      </a:r>
                      <a:r>
                        <a:rPr lang="en-GB" sz="900" b="0" spc="-10" err="1">
                          <a:solidFill>
                            <a:srgbClr val="4C494A"/>
                          </a:solidFill>
                          <a:effectLst/>
                          <a:latin typeface="Noto Sans"/>
                          <a:ea typeface="Lucida Sans Unicode" panose="020B0602030504020204" pitchFamily="34" charset="0"/>
                        </a:rPr>
                        <a:t>odgovornima</a:t>
                      </a:r>
                      <a:r>
                        <a:rPr lang="en-GB" sz="900" b="0" spc="-10" dirty="0">
                          <a:solidFill>
                            <a:srgbClr val="4C494A"/>
                          </a:solidFill>
                          <a:effectLst/>
                          <a:latin typeface="Noto Sans"/>
                          <a:ea typeface="Lucida Sans Unicode" panose="020B0602030504020204" pitchFamily="34" charset="0"/>
                        </a:rPr>
                        <a:t> za </a:t>
                      </a:r>
                      <a:r>
                        <a:rPr lang="en-GB" sz="900" b="0" spc="-10" err="1">
                          <a:solidFill>
                            <a:srgbClr val="4C494A"/>
                          </a:solidFill>
                          <a:effectLst/>
                          <a:latin typeface="Noto Sans"/>
                          <a:ea typeface="Lucida Sans Unicode" panose="020B0602030504020204" pitchFamily="34" charset="0"/>
                        </a:rPr>
                        <a:t>njih</a:t>
                      </a:r>
                      <a:r>
                        <a:rPr lang="en-GB" sz="900" b="0" spc="-10" dirty="0">
                          <a:solidFill>
                            <a:srgbClr val="4C494A"/>
                          </a:solidFill>
                          <a:effectLst/>
                          <a:latin typeface="Noto Sans"/>
                          <a:ea typeface="Lucida Sans Unicode" panose="020B0602030504020204" pitchFamily="34" charset="0"/>
                        </a:rPr>
                        <a:t>.”</a:t>
                      </a:r>
                      <a:endParaRPr lang="en-GB" sz="900" b="0" dirty="0">
                        <a:effectLst/>
                        <a:latin typeface="Noto Sans"/>
                        <a:ea typeface="Lucida Sans Unicode" panose="020B0602030504020204" pitchFamily="34" charset="0"/>
                      </a:endParaRPr>
                    </a:p>
                  </a:txBody>
                  <a:tcPr marL="0" marR="0" marT="0" marB="0">
                    <a:lnL w="12700" cap="flat" cmpd="sng" algn="ctr">
                      <a:solidFill>
                        <a:srgbClr val="36AB9C"/>
                      </a:solidFill>
                      <a:prstDash val="solid"/>
                      <a:round/>
                      <a:headEnd type="none" w="med" len="med"/>
                      <a:tailEnd type="none" w="med" len="med"/>
                    </a:lnL>
                    <a:lnR w="12700" cap="flat" cmpd="sng" algn="ctr">
                      <a:solidFill>
                        <a:srgbClr val="36AB9C"/>
                      </a:solidFill>
                      <a:prstDash val="solid"/>
                      <a:round/>
                      <a:headEnd type="none" w="med" len="med"/>
                      <a:tailEnd type="none" w="med" len="med"/>
                    </a:lnR>
                    <a:lnT w="12700" cap="flat" cmpd="sng" algn="ctr">
                      <a:solidFill>
                        <a:srgbClr val="36AB9C"/>
                      </a:solidFill>
                      <a:prstDash val="solid"/>
                      <a:round/>
                      <a:headEnd type="none" w="med" len="med"/>
                      <a:tailEnd type="none" w="med" len="med"/>
                    </a:lnT>
                    <a:lnB w="12700" cap="flat" cmpd="sng" algn="ctr">
                      <a:solidFill>
                        <a:srgbClr val="36AB9C"/>
                      </a:solidFill>
                      <a:prstDash val="solid"/>
                      <a:round/>
                      <a:headEnd type="none" w="med" len="med"/>
                      <a:tailEnd type="none" w="med" len="med"/>
                    </a:lnB>
                    <a:noFill/>
                  </a:tcPr>
                </a:tc>
                <a:extLst>
                  <a:ext uri="{0D108BD9-81ED-4DB2-BD59-A6C34878D82A}">
                    <a16:rowId xmlns:a16="http://schemas.microsoft.com/office/drawing/2014/main" val="1440654587"/>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625638" y="2737576"/>
            <a:ext cx="2760748" cy="978729"/>
          </a:xfrm>
          <a:prstGeom prst="rect">
            <a:avLst/>
          </a:prstGeom>
        </p:spPr>
        <p:txBody>
          <a:bodyPr lIns="0" tIns="0" rIns="0" bIns="0" rtlCol="0" anchor="t">
            <a:spAutoFit/>
          </a:bodyPr>
          <a:lstStyle/>
          <a:p>
            <a:pPr defTabSz="487650">
              <a:lnSpc>
                <a:spcPts val="2613"/>
              </a:lnSpc>
              <a:spcBef>
                <a:spcPct val="0"/>
              </a:spcBef>
            </a:pPr>
            <a:r>
              <a:rPr lang="hr-HR" sz="1867" spc="46" dirty="0">
                <a:solidFill>
                  <a:srgbClr val="FFFFFF"/>
                </a:solidFill>
                <a:latin typeface="Noto Sans" panose="020B0502040504020204" pitchFamily="34" charset="0"/>
                <a:ea typeface="Noto Sans" panose="020B0502040504020204" pitchFamily="34" charset="0"/>
                <a:cs typeface="Noto Sans" panose="020B0502040504020204" pitchFamily="34" charset="0"/>
              </a:rPr>
              <a:t>DOOR</a:t>
            </a:r>
          </a:p>
          <a:p>
            <a:pPr defTabSz="487650">
              <a:lnSpc>
                <a:spcPts val="2613"/>
              </a:lnSpc>
              <a:spcBef>
                <a:spcPct val="0"/>
              </a:spcBef>
            </a:pPr>
            <a:r>
              <a:rPr lang="hr-HR" sz="1867" spc="46" dirty="0">
                <a:solidFill>
                  <a:srgbClr val="FFFFFF"/>
                </a:solidFill>
                <a:latin typeface="Noto Sans" panose="020B0502040504020204" pitchFamily="34" charset="0"/>
                <a:ea typeface="Noto Sans" panose="020B0502040504020204" pitchFamily="34" charset="0"/>
                <a:cs typeface="Noto Sans" panose="020B0502040504020204" pitchFamily="34" charset="0"/>
              </a:rPr>
              <a:t>KLIK</a:t>
            </a:r>
          </a:p>
          <a:p>
            <a:pPr defTabSz="487650">
              <a:lnSpc>
                <a:spcPts val="2613"/>
              </a:lnSpc>
              <a:spcBef>
                <a:spcPct val="0"/>
              </a:spcBef>
            </a:pPr>
            <a:r>
              <a:rPr lang="hr-HR" sz="1867" spc="46" dirty="0">
                <a:solidFill>
                  <a:srgbClr val="FFFFFF"/>
                </a:solidFill>
                <a:latin typeface="Noto Sans" panose="020B0502040504020204" pitchFamily="34" charset="0"/>
                <a:ea typeface="Noto Sans" panose="020B0502040504020204" pitchFamily="34" charset="0"/>
                <a:cs typeface="Noto Sans" panose="020B0502040504020204" pitchFamily="34" charset="0"/>
              </a:rPr>
              <a:t>GBC</a:t>
            </a:r>
            <a:endParaRPr lang="en-US" sz="1867" spc="46" dirty="0">
              <a:solidFill>
                <a:srgbClr val="FFFFFF"/>
              </a:solidFill>
              <a:latin typeface="Noto Sans" panose="020B0502040504020204" pitchFamily="34" charset="0"/>
              <a:ea typeface="Noto Sans" panose="020B0502040504020204" pitchFamily="34" charset="0"/>
              <a:cs typeface="Noto Sans" panose="020B0502040504020204" pitchFamily="34" charset="0"/>
            </a:endParaRPr>
          </a:p>
        </p:txBody>
      </p:sp>
      <p:grpSp>
        <p:nvGrpSpPr>
          <p:cNvPr id="4" name="Group 4"/>
          <p:cNvGrpSpPr/>
          <p:nvPr/>
        </p:nvGrpSpPr>
        <p:grpSpPr>
          <a:xfrm>
            <a:off x="5521054" y="3848482"/>
            <a:ext cx="2547538" cy="781734"/>
            <a:chOff x="0" y="0"/>
            <a:chExt cx="6368846" cy="1954337"/>
          </a:xfrm>
        </p:grpSpPr>
        <p:sp>
          <p:nvSpPr>
            <p:cNvPr id="5" name="AutoShape 5"/>
            <p:cNvSpPr/>
            <p:nvPr/>
          </p:nvSpPr>
          <p:spPr>
            <a:xfrm>
              <a:off x="0" y="0"/>
              <a:ext cx="6185212" cy="37400"/>
            </a:xfrm>
            <a:prstGeom prst="rect">
              <a:avLst/>
            </a:prstGeom>
            <a:solidFill>
              <a:srgbClr val="FFFFFF"/>
            </a:solidFill>
          </p:spPr>
          <p:txBody>
            <a:bodyPr/>
            <a:lstStyle/>
            <a:p>
              <a:pPr defTabSz="487650"/>
              <a:endParaRPr lang="hr-HR" sz="960">
                <a:solidFill>
                  <a:prstClr val="black"/>
                </a:solidFill>
                <a:latin typeface="Calibri"/>
              </a:endParaRPr>
            </a:p>
          </p:txBody>
        </p:sp>
        <p:sp>
          <p:nvSpPr>
            <p:cNvPr id="6" name="TextBox 6"/>
            <p:cNvSpPr txBox="1"/>
            <p:nvPr/>
          </p:nvSpPr>
          <p:spPr>
            <a:xfrm>
              <a:off x="183635" y="1459329"/>
              <a:ext cx="6185211" cy="495008"/>
            </a:xfrm>
            <a:prstGeom prst="rect">
              <a:avLst/>
            </a:prstGeom>
          </p:spPr>
          <p:txBody>
            <a:bodyPr lIns="0" tIns="0" rIns="0" bIns="0" rtlCol="0" anchor="t">
              <a:spAutoFit/>
            </a:bodyPr>
            <a:lstStyle/>
            <a:p>
              <a:pPr defTabSz="487650">
                <a:lnSpc>
                  <a:spcPts val="1600"/>
                </a:lnSpc>
              </a:pPr>
              <a:r>
                <a:rPr lang="hr-HR" sz="1333" dirty="0">
                  <a:solidFill>
                    <a:srgbClr val="FFFFFF"/>
                  </a:solidFill>
                  <a:latin typeface="Noto Sans" panose="020B0502040504020204" pitchFamily="34" charset="0"/>
                  <a:ea typeface="Noto Sans" panose="020B0502040504020204" pitchFamily="34" charset="0"/>
                  <a:cs typeface="Noto Sans" panose="020B0502040504020204" pitchFamily="34" charset="0"/>
                </a:rPr>
                <a:t>https://crossreno.door.hr/</a:t>
              </a:r>
              <a:endParaRPr lang="en-US" sz="1333" dirty="0">
                <a:solidFill>
                  <a:srgbClr val="FFFFFF"/>
                </a:solidFill>
                <a:latin typeface="Noto Sans" panose="020B0502040504020204" pitchFamily="34" charset="0"/>
                <a:ea typeface="Noto Sans" panose="020B0502040504020204" pitchFamily="34" charset="0"/>
                <a:cs typeface="Noto Sans" panose="020B0502040504020204" pitchFamily="34" charset="0"/>
              </a:endParaRPr>
            </a:p>
          </p:txBody>
        </p:sp>
        <p:sp>
          <p:nvSpPr>
            <p:cNvPr id="7" name="TextBox 7"/>
            <p:cNvSpPr txBox="1"/>
            <p:nvPr/>
          </p:nvSpPr>
          <p:spPr>
            <a:xfrm>
              <a:off x="0" y="1020189"/>
              <a:ext cx="6185211" cy="441950"/>
            </a:xfrm>
            <a:prstGeom prst="rect">
              <a:avLst/>
            </a:prstGeom>
          </p:spPr>
          <p:txBody>
            <a:bodyPr lIns="0" tIns="0" rIns="0" bIns="0" rtlCol="0" anchor="t">
              <a:spAutoFit/>
            </a:bodyPr>
            <a:lstStyle/>
            <a:p>
              <a:pPr defTabSz="487650">
                <a:lnSpc>
                  <a:spcPts val="1493"/>
                </a:lnSpc>
                <a:spcBef>
                  <a:spcPct val="0"/>
                </a:spcBef>
              </a:pPr>
              <a:endParaRPr sz="960">
                <a:solidFill>
                  <a:prstClr val="black"/>
                </a:solidFill>
                <a:latin typeface="Calibri"/>
              </a:endParaRPr>
            </a:p>
          </p:txBody>
        </p:sp>
      </p:grpSp>
      <p:sp>
        <p:nvSpPr>
          <p:cNvPr id="9" name="AutoShape 9"/>
          <p:cNvSpPr/>
          <p:nvPr/>
        </p:nvSpPr>
        <p:spPr>
          <a:xfrm>
            <a:off x="5521054" y="3887062"/>
            <a:ext cx="2474085" cy="14960"/>
          </a:xfrm>
          <a:prstGeom prst="rect">
            <a:avLst/>
          </a:prstGeom>
          <a:solidFill>
            <a:srgbClr val="FFFFFF"/>
          </a:solidFill>
        </p:spPr>
        <p:txBody>
          <a:bodyPr/>
          <a:lstStyle/>
          <a:p>
            <a:pPr defTabSz="487650"/>
            <a:endParaRPr lang="hr-HR" sz="960">
              <a:solidFill>
                <a:prstClr val="black"/>
              </a:solidFill>
              <a:latin typeface="Calibri"/>
            </a:endParaRPr>
          </a:p>
        </p:txBody>
      </p:sp>
      <p:grpSp>
        <p:nvGrpSpPr>
          <p:cNvPr id="14" name="Group 14"/>
          <p:cNvGrpSpPr/>
          <p:nvPr/>
        </p:nvGrpSpPr>
        <p:grpSpPr>
          <a:xfrm>
            <a:off x="817124" y="2485611"/>
            <a:ext cx="8555476" cy="2615236"/>
            <a:chOff x="-2" y="0"/>
            <a:chExt cx="17007185" cy="6538097"/>
          </a:xfrm>
        </p:grpSpPr>
        <p:sp>
          <p:nvSpPr>
            <p:cNvPr id="15" name="AutoShape 15"/>
            <p:cNvSpPr/>
            <p:nvPr/>
          </p:nvSpPr>
          <p:spPr>
            <a:xfrm>
              <a:off x="0" y="0"/>
              <a:ext cx="7047849" cy="38238"/>
            </a:xfrm>
            <a:prstGeom prst="rect">
              <a:avLst/>
            </a:prstGeom>
            <a:solidFill>
              <a:srgbClr val="36AB9C"/>
            </a:solidFill>
          </p:spPr>
          <p:txBody>
            <a:bodyPr/>
            <a:lstStyle/>
            <a:p>
              <a:pPr defTabSz="487650"/>
              <a:endParaRPr lang="hr-HR" sz="960">
                <a:solidFill>
                  <a:prstClr val="black"/>
                </a:solidFill>
                <a:latin typeface="Calibri"/>
              </a:endParaRPr>
            </a:p>
          </p:txBody>
        </p:sp>
        <p:sp>
          <p:nvSpPr>
            <p:cNvPr id="16" name="TextBox 16"/>
            <p:cNvSpPr txBox="1"/>
            <p:nvPr/>
          </p:nvSpPr>
          <p:spPr>
            <a:xfrm>
              <a:off x="-2" y="382558"/>
              <a:ext cx="17007185" cy="6155539"/>
            </a:xfrm>
            <a:prstGeom prst="rect">
              <a:avLst/>
            </a:prstGeom>
          </p:spPr>
          <p:txBody>
            <a:bodyPr wrap="square" lIns="0" tIns="0" rIns="0" bIns="0" rtlCol="0" anchor="t">
              <a:spAutoFit/>
            </a:bodyPr>
            <a:lstStyle/>
            <a:p>
              <a:pPr defTabSz="487650">
                <a:lnSpc>
                  <a:spcPts val="4800"/>
                </a:lnSpc>
              </a:pPr>
              <a:r>
                <a:rPr lang="hr-HR" sz="4000" dirty="0">
                  <a:solidFill>
                    <a:srgbClr val="F1511B"/>
                  </a:solidFill>
                  <a:latin typeface="Noto Sans" panose="020B0502040504020204" pitchFamily="34" charset="0"/>
                  <a:ea typeface="Noto Sans" panose="020B0502040504020204" pitchFamily="34" charset="0"/>
                  <a:cs typeface="Noto Sans" panose="020B0502040504020204" pitchFamily="34" charset="0"/>
                </a:rPr>
                <a:t>Test- USKORO! dosupan na stranici projekta </a:t>
              </a:r>
            </a:p>
            <a:p>
              <a:pPr defTabSz="487650">
                <a:lnSpc>
                  <a:spcPts val="4800"/>
                </a:lnSpc>
              </a:pPr>
              <a:endParaRPr lang="hr-HR" sz="4000" dirty="0">
                <a:solidFill>
                  <a:srgbClr val="F1511B"/>
                </a:solidFill>
                <a:latin typeface="Noto Sans" panose="020B0502040504020204" pitchFamily="34" charset="0"/>
                <a:ea typeface="Noto Sans" panose="020B0502040504020204" pitchFamily="34" charset="0"/>
                <a:cs typeface="Noto Sans" panose="020B0502040504020204" pitchFamily="34" charset="0"/>
              </a:endParaRPr>
            </a:p>
            <a:p>
              <a:pPr defTabSz="487650">
                <a:lnSpc>
                  <a:spcPts val="4800"/>
                </a:lnSpc>
              </a:pPr>
              <a:r>
                <a:rPr lang="hr-HR" sz="4000" dirty="0">
                  <a:solidFill>
                    <a:srgbClr val="F1511B"/>
                  </a:solidFill>
                  <a:latin typeface="Noto Sans" panose="020B0502040504020204" pitchFamily="34" charset="0"/>
                  <a:ea typeface="Noto Sans" panose="020B0502040504020204" pitchFamily="34" charset="0"/>
                  <a:cs typeface="Noto Sans" panose="020B0502040504020204" pitchFamily="34" charset="0"/>
                </a:rPr>
                <a:t>Certifikat</a:t>
              </a:r>
              <a:endParaRPr lang="en-US" sz="4000" dirty="0">
                <a:solidFill>
                  <a:srgbClr val="F1511B"/>
                </a:solidFill>
                <a:latin typeface="Noto Sans" panose="020B0502040504020204" pitchFamily="34" charset="0"/>
                <a:ea typeface="Noto Sans" panose="020B0502040504020204" pitchFamily="34" charset="0"/>
                <a:cs typeface="Noto Sans" panose="020B0502040504020204" pitchFamily="34" charset="0"/>
              </a:endParaRPr>
            </a:p>
          </p:txBody>
        </p:sp>
      </p:grpSp>
      <p:pic>
        <p:nvPicPr>
          <p:cNvPr id="18" name="Picture 17" descr="A black and orange logo&#10;&#10;Description automatically generated">
            <a:extLst>
              <a:ext uri="{FF2B5EF4-FFF2-40B4-BE49-F238E27FC236}">
                <a16:creationId xmlns:a16="http://schemas.microsoft.com/office/drawing/2014/main" id="{F7A79BD1-4D43-638D-0F32-BF048132D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1056640"/>
            <a:ext cx="2329458" cy="772160"/>
          </a:xfrm>
          <a:prstGeom prst="rect">
            <a:avLst/>
          </a:prstGeom>
        </p:spPr>
      </p:pic>
      <p:pic>
        <p:nvPicPr>
          <p:cNvPr id="19" name="Picture 18">
            <a:extLst>
              <a:ext uri="{FF2B5EF4-FFF2-40B4-BE49-F238E27FC236}">
                <a16:creationId xmlns:a16="http://schemas.microsoft.com/office/drawing/2014/main" id="{6FDE64C4-B82C-4F57-EC6F-1C3B43E90055}"/>
              </a:ext>
            </a:extLst>
          </p:cNvPr>
          <p:cNvPicPr>
            <a:picLocks noChangeAspect="1"/>
          </p:cNvPicPr>
          <p:nvPr/>
        </p:nvPicPr>
        <p:blipFill>
          <a:blip r:embed="rId4"/>
          <a:stretch>
            <a:fillRect/>
          </a:stretch>
        </p:blipFill>
        <p:spPr>
          <a:xfrm>
            <a:off x="6688377" y="1028669"/>
            <a:ext cx="3209213" cy="673057"/>
          </a:xfrm>
          <a:prstGeom prst="rect">
            <a:avLst/>
          </a:prstGeom>
        </p:spPr>
      </p:pic>
      <p:pic>
        <p:nvPicPr>
          <p:cNvPr id="8" name="Picture 7">
            <a:extLst>
              <a:ext uri="{FF2B5EF4-FFF2-40B4-BE49-F238E27FC236}">
                <a16:creationId xmlns:a16="http://schemas.microsoft.com/office/drawing/2014/main" id="{1A3EE641-5B1B-2347-E5CC-427CACC00804}"/>
              </a:ext>
            </a:extLst>
          </p:cNvPr>
          <p:cNvPicPr>
            <a:picLocks noChangeAspect="1"/>
          </p:cNvPicPr>
          <p:nvPr/>
        </p:nvPicPr>
        <p:blipFill>
          <a:blip r:embed="rId5"/>
          <a:stretch>
            <a:fillRect/>
          </a:stretch>
        </p:blipFill>
        <p:spPr>
          <a:xfrm>
            <a:off x="4074351" y="3863442"/>
            <a:ext cx="4338504" cy="3100963"/>
          </a:xfrm>
          <a:prstGeom prst="rect">
            <a:avLst/>
          </a:prstGeom>
        </p:spPr>
      </p:pic>
    </p:spTree>
    <p:extLst>
      <p:ext uri="{BB962C8B-B14F-4D97-AF65-F5344CB8AC3E}">
        <p14:creationId xmlns:p14="http://schemas.microsoft.com/office/powerpoint/2010/main" val="4257231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09800" y="283479"/>
            <a:ext cx="5091251" cy="441724"/>
          </a:xfrm>
          <a:prstGeom prst="rect">
            <a:avLst/>
          </a:prstGeom>
        </p:spPr>
        <p:txBody>
          <a:bodyPr wrap="square" lIns="0" tIns="0" rIns="0" bIns="0" rtlCol="0" anchor="t">
            <a:spAutoFit/>
          </a:bodyPr>
          <a:lstStyle/>
          <a:p>
            <a:pPr algn="ctr">
              <a:lnSpc>
                <a:spcPts val="4146"/>
              </a:lnSpc>
            </a:pPr>
            <a:r>
              <a:rPr lang="hr-HR"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One stop shop (OSS)</a:t>
            </a:r>
            <a:endParaRPr lang="en-US"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 name="TextBox 3"/>
          <p:cNvSpPr txBox="1"/>
          <p:nvPr/>
        </p:nvSpPr>
        <p:spPr>
          <a:xfrm>
            <a:off x="618481" y="1013251"/>
            <a:ext cx="8723180" cy="5811463"/>
          </a:xfrm>
          <a:prstGeom prst="rect">
            <a:avLst/>
          </a:prstGeom>
        </p:spPr>
        <p:txBody>
          <a:bodyPr wrap="square" lIns="0" tIns="0" rIns="0" bIns="0" rtlCol="0" anchor="t">
            <a:spAutoFit/>
          </a:bodyPr>
          <a:lstStyle/>
          <a:p>
            <a:pPr>
              <a:lnSpc>
                <a:spcPts val="2388"/>
              </a:lnSpc>
            </a:pPr>
            <a:r>
              <a:rPr lang="hr-HR" sz="12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One-stop shop je mjesto koje nudi proizvode ili usluge svojim kupcima – pod sloganom „sve na jednom mjestu”.</a:t>
            </a:r>
            <a:r>
              <a:rPr lang="hr-HR" sz="1200" dirty="0">
                <a:solidFill>
                  <a:srgbClr val="000000"/>
                </a:solidFill>
                <a:latin typeface="Noto Sans" panose="020B0502040504020204" pitchFamily="34" charset="0"/>
                <a:ea typeface="Noto Sans" panose="020B0502040504020204" pitchFamily="34" charset="0"/>
                <a:cs typeface="Noto Sans" panose="020B0502040504020204" pitchFamily="34" charset="0"/>
              </a:rPr>
              <a:t>
One-stop shop može se odnositi na doslovno mjesto, određenu fizičku lokaciju na kojoj se mogu obavljati svi poslovi koji su klijentu potrebni ili online mjesto na kojem se mogu pronaći i odraditi sve potrebne usluge koje klijent treba.</a:t>
            </a:r>
          </a:p>
          <a:p>
            <a:pPr>
              <a:lnSpc>
                <a:spcPts val="2388"/>
              </a:lnSpc>
            </a:pPr>
            <a:endParaRPr lang="hr-HR" sz="120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a:lnSpc>
                <a:spcPts val="2388"/>
              </a:lnSpc>
            </a:pPr>
            <a:r>
              <a:rPr lang="hr-HR" sz="1200" dirty="0">
                <a:solidFill>
                  <a:srgbClr val="000000"/>
                </a:solidFill>
                <a:latin typeface="Noto Sans" panose="020B0502040504020204" pitchFamily="34" charset="0"/>
                <a:ea typeface="Noto Sans" panose="020B0502040504020204" pitchFamily="34" charset="0"/>
                <a:cs typeface="Noto Sans" panose="020B0502040504020204" pitchFamily="34" charset="0"/>
              </a:rPr>
              <a:t>OSS uz usluge savjetovanja i edukacije nudi i  „ključ u ruke” za sve procese u energetici usmjerene na građane:
• koordinacija i povezivanje sa svim dionicima u procesu obnove ili ugradnje OIE
• okupljanje svih dionika na jednom mjestu:  klijent – projektant – dobavljač opreme – izvođač – financijska institucija (potpore države i/ili banke)</a:t>
            </a:r>
          </a:p>
          <a:p>
            <a:pPr>
              <a:lnSpc>
                <a:spcPts val="2388"/>
              </a:lnSpc>
            </a:pPr>
            <a:endParaRPr lang="hr-HR" sz="120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a:lnSpc>
                <a:spcPts val="2388"/>
              </a:lnSpc>
            </a:pPr>
            <a:r>
              <a:rPr lang="hr-HR" sz="1200" dirty="0">
                <a:solidFill>
                  <a:srgbClr val="000000"/>
                </a:solidFill>
                <a:latin typeface="Noto Sans" panose="020B0502040504020204" pitchFamily="34" charset="0"/>
                <a:ea typeface="Noto Sans" panose="020B0502040504020204" pitchFamily="34" charset="0"/>
                <a:cs typeface="Noto Sans" panose="020B0502040504020204" pitchFamily="34" charset="0"/>
              </a:rPr>
              <a:t>Zašto je OSS potreban:</a:t>
            </a:r>
          </a:p>
          <a:p>
            <a:pPr marL="285750" indent="-285750">
              <a:lnSpc>
                <a:spcPts val="2388"/>
              </a:lnSpc>
              <a:buFont typeface="Arial" panose="020B0604020202020204" pitchFamily="34" charset="0"/>
              <a:buChar char="•"/>
            </a:pPr>
            <a:r>
              <a:rPr lang="hr-HR" sz="1200" dirty="0">
                <a:solidFill>
                  <a:srgbClr val="000000"/>
                </a:solidFill>
                <a:latin typeface="Noto Sans" panose="020B0502040504020204" pitchFamily="34" charset="0"/>
                <a:ea typeface="Noto Sans" panose="020B0502040504020204" pitchFamily="34" charset="0"/>
                <a:cs typeface="Noto Sans" panose="020B0502040504020204" pitchFamily="34" charset="0"/>
              </a:rPr>
              <a:t>zahtjevna administracija,</a:t>
            </a:r>
          </a:p>
          <a:p>
            <a:pPr marL="285750" indent="-285750">
              <a:lnSpc>
                <a:spcPts val="2388"/>
              </a:lnSpc>
              <a:buFont typeface="Arial" panose="020B0604020202020204" pitchFamily="34" charset="0"/>
              <a:buChar char="•"/>
            </a:pPr>
            <a:r>
              <a:rPr lang="hr-HR" sz="1200" dirty="0">
                <a:solidFill>
                  <a:srgbClr val="000000"/>
                </a:solidFill>
                <a:latin typeface="Noto Sans" panose="020B0502040504020204" pitchFamily="34" charset="0"/>
                <a:ea typeface="Noto Sans" panose="020B0502040504020204" pitchFamily="34" charset="0"/>
                <a:cs typeface="Noto Sans" panose="020B0502040504020204" pitchFamily="34" charset="0"/>
              </a:rPr>
              <a:t>nedostatak financijskih sredstava, </a:t>
            </a:r>
            <a:endParaRPr lang="hr-HR"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marL="285750" indent="-285750">
              <a:lnSpc>
                <a:spcPts val="2388"/>
              </a:lnSpc>
              <a:buFont typeface="Arial" panose="020B0604020202020204" pitchFamily="34" charset="0"/>
              <a:buChar char="•"/>
            </a:pPr>
            <a:r>
              <a:rPr lang="hr-HR" sz="1200" dirty="0">
                <a:solidFill>
                  <a:srgbClr val="000000"/>
                </a:solidFill>
                <a:latin typeface="Noto Sans" panose="020B0502040504020204" pitchFamily="34" charset="0"/>
                <a:ea typeface="Noto Sans" panose="020B0502040504020204" pitchFamily="34" charset="0"/>
                <a:cs typeface="Noto Sans" panose="020B0502040504020204" pitchFamily="34" charset="0"/>
              </a:rPr>
              <a:t>nedovoljno znanje o trenutnoj potrošnji i nedostatak informacija o mjerama obnove,</a:t>
            </a:r>
            <a:endParaRPr lang="hr-HR"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marL="285750" indent="-285750">
              <a:lnSpc>
                <a:spcPts val="2388"/>
              </a:lnSpc>
              <a:buFont typeface="Arial" panose="020B0604020202020204" pitchFamily="34" charset="0"/>
              <a:buChar char="•"/>
            </a:pPr>
            <a:r>
              <a:rPr lang="hr-HR" sz="1200" dirty="0">
                <a:solidFill>
                  <a:srgbClr val="000000"/>
                </a:solidFill>
                <a:latin typeface="Noto Sans" panose="020B0502040504020204" pitchFamily="34" charset="0"/>
                <a:ea typeface="Noto Sans" panose="020B0502040504020204" pitchFamily="34" charset="0"/>
                <a:cs typeface="Noto Sans" panose="020B0502040504020204" pitchFamily="34" charset="0"/>
              </a:rPr>
              <a:t>fragmentacija tržišta na strani potražnje, </a:t>
            </a:r>
            <a:endParaRPr lang="hr-HR"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marL="285750" indent="-285750">
              <a:lnSpc>
                <a:spcPts val="2388"/>
              </a:lnSpc>
              <a:buFont typeface="Arial" panose="020B0604020202020204" pitchFamily="34" charset="0"/>
              <a:buChar char="•"/>
            </a:pPr>
            <a:r>
              <a:rPr lang="hr-HR" sz="1200" dirty="0">
                <a:solidFill>
                  <a:srgbClr val="000000"/>
                </a:solidFill>
                <a:latin typeface="Noto Sans" panose="020B0502040504020204" pitchFamily="34" charset="0"/>
                <a:ea typeface="Noto Sans" panose="020B0502040504020204" pitchFamily="34" charset="0"/>
                <a:cs typeface="Noto Sans" panose="020B0502040504020204" pitchFamily="34" charset="0"/>
              </a:rPr>
              <a:t>heterogenost građevinskog fonda, </a:t>
            </a:r>
            <a:endParaRPr lang="hr-HR"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marL="285750" indent="-285750">
              <a:lnSpc>
                <a:spcPts val="2388"/>
              </a:lnSpc>
              <a:buFont typeface="Arial" panose="020B0604020202020204" pitchFamily="34" charset="0"/>
              <a:buChar char="•"/>
            </a:pPr>
            <a:r>
              <a:rPr lang="hr-HR" sz="1200" dirty="0">
                <a:solidFill>
                  <a:srgbClr val="000000"/>
                </a:solidFill>
                <a:latin typeface="Noto Sans" panose="020B0502040504020204" pitchFamily="34" charset="0"/>
                <a:ea typeface="Noto Sans" panose="020B0502040504020204" pitchFamily="34" charset="0"/>
                <a:cs typeface="Noto Sans" panose="020B0502040504020204" pitchFamily="34" charset="0"/>
              </a:rPr>
              <a:t>visoki troškovi i nepovjerenje u pružatelje usluga obnove,</a:t>
            </a:r>
            <a:endParaRPr lang="hr-HR"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marL="285750" indent="-285750">
              <a:lnSpc>
                <a:spcPts val="2388"/>
              </a:lnSpc>
              <a:buFont typeface="Arial" panose="020B0604020202020204" pitchFamily="34" charset="0"/>
              <a:buChar char="•"/>
            </a:pPr>
            <a:r>
              <a:rPr lang="hr-HR" sz="1200" dirty="0">
                <a:solidFill>
                  <a:srgbClr val="000000"/>
                </a:solidFill>
                <a:latin typeface="Noto Sans" panose="020B0502040504020204" pitchFamily="34" charset="0"/>
                <a:ea typeface="Noto Sans" panose="020B0502040504020204" pitchFamily="34" charset="0"/>
                <a:cs typeface="Noto Sans" panose="020B0502040504020204" pitchFamily="34" charset="0"/>
              </a:rPr>
              <a:t>problemi u sektoru najma između vlasnika i podstanara, </a:t>
            </a:r>
            <a:endParaRPr lang="hr-HR"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a:p>
            <a:pPr marL="285750" indent="-285750">
              <a:lnSpc>
                <a:spcPts val="2388"/>
              </a:lnSpc>
              <a:buFont typeface="Arial" panose="020B0604020202020204" pitchFamily="34" charset="0"/>
              <a:buChar char="•"/>
            </a:pPr>
            <a:r>
              <a:rPr lang="hr-HR" sz="1200" dirty="0">
                <a:solidFill>
                  <a:srgbClr val="000000"/>
                </a:solidFill>
                <a:latin typeface="Noto Sans" panose="020B0502040504020204" pitchFamily="34" charset="0"/>
                <a:ea typeface="Noto Sans" panose="020B0502040504020204" pitchFamily="34" charset="0"/>
                <a:cs typeface="Noto Sans" panose="020B0502040504020204" pitchFamily="34" charset="0"/>
              </a:rPr>
              <a:t>vlasnici nekretnina često nemaju stručnost potrebnu za donošenje odluka.</a:t>
            </a:r>
            <a:endParaRPr lang="hr-HR" dirty="0">
              <a:latin typeface="Noto Sans" panose="020B0502040504020204" pitchFamily="34" charset="0"/>
              <a:ea typeface="Noto Sans" panose="020B0502040504020204" pitchFamily="34" charset="0"/>
              <a:cs typeface="Noto Sans" panose="020B0502040504020204" pitchFamily="34" charset="0"/>
            </a:endParaRPr>
          </a:p>
          <a:p>
            <a:pPr>
              <a:lnSpc>
                <a:spcPts val="2388"/>
              </a:lnSpc>
            </a:pPr>
            <a:endParaRPr lang="en-US" sz="1200" dirty="0">
              <a:solidFill>
                <a:srgbClr val="000000"/>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4" name="Picture 11" descr="A black and orange logo&#10;&#10;Description automatically generated">
            <a:extLst>
              <a:ext uri="{FF2B5EF4-FFF2-40B4-BE49-F238E27FC236}">
                <a16:creationId xmlns:a16="http://schemas.microsoft.com/office/drawing/2014/main" id="{9442832A-DF00-4C05-90D6-5754BF26A03F}"/>
              </a:ext>
            </a:extLst>
          </p:cNvPr>
          <p:cNvPicPr>
            <a:picLocks noChangeAspect="1"/>
          </p:cNvPicPr>
          <p:nvPr/>
        </p:nvPicPr>
        <p:blipFill>
          <a:blip r:embed="rId2"/>
          <a:stretch>
            <a:fillRect/>
          </a:stretch>
        </p:blipFill>
        <p:spPr>
          <a:xfrm>
            <a:off x="304800" y="263159"/>
            <a:ext cx="1371600" cy="4546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DE145F1E-71C1-C1AC-2E62-E3A529152602}"/>
              </a:ext>
            </a:extLst>
          </p:cNvPr>
          <p:cNvSpPr txBox="1"/>
          <p:nvPr/>
        </p:nvSpPr>
        <p:spPr>
          <a:xfrm>
            <a:off x="3485003" y="344618"/>
            <a:ext cx="3677367" cy="307777"/>
          </a:xfrm>
          <a:prstGeom prst="rect">
            <a:avLst/>
          </a:prstGeom>
          <a:noFill/>
        </p:spPr>
        <p:txBody>
          <a:bodyPr wrap="square" rtlCol="0">
            <a:spAutoFit/>
          </a:bodyPr>
          <a:lstStyle/>
          <a:p>
            <a:pPr algn="l"/>
            <a:r>
              <a:rPr lang="hr-HR"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 PRIMJERI </a:t>
            </a:r>
            <a:r>
              <a:rPr lang="hr-HR" sz="1400" b="1" dirty="0" err="1">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OSSa</a:t>
            </a:r>
            <a:r>
              <a:rPr lang="hr-HR"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 U HRVATSKOJ</a:t>
            </a:r>
            <a:endParaRPr lang="sr-Latn-RS"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 name="TekstniOkvir 2">
            <a:extLst>
              <a:ext uri="{FF2B5EF4-FFF2-40B4-BE49-F238E27FC236}">
                <a16:creationId xmlns:a16="http://schemas.microsoft.com/office/drawing/2014/main" id="{9315050B-13F1-32AD-48D6-5F0F31B97389}"/>
              </a:ext>
            </a:extLst>
          </p:cNvPr>
          <p:cNvSpPr txBox="1"/>
          <p:nvPr/>
        </p:nvSpPr>
        <p:spPr>
          <a:xfrm>
            <a:off x="838200" y="1189165"/>
            <a:ext cx="8462927" cy="5816977"/>
          </a:xfrm>
          <a:prstGeom prst="rect">
            <a:avLst/>
          </a:prstGeom>
          <a:noFill/>
        </p:spPr>
        <p:txBody>
          <a:bodyPr wrap="square" rtlCol="0">
            <a:spAutoFit/>
          </a:bodyPr>
          <a:lstStyle/>
          <a:p>
            <a:pPr algn="l"/>
            <a:r>
              <a:rPr lang="hr-HR" sz="1200" b="1" dirty="0">
                <a:latin typeface="Noto Sans" panose="020B0502040504020204" pitchFamily="34" charset="0"/>
                <a:ea typeface="Noto Sans" panose="020B0502040504020204" pitchFamily="34" charset="0"/>
                <a:cs typeface="Noto Sans" panose="020B0502040504020204" pitchFamily="34" charset="0"/>
              </a:rPr>
              <a:t>Energetsko-Klimatski ured u Križevcima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Sastoji se od </a:t>
            </a:r>
            <a:r>
              <a:rPr lang="hr-HR" sz="1200" dirty="0" err="1">
                <a:latin typeface="Noto Sans" panose="020B0502040504020204" pitchFamily="34" charset="0"/>
                <a:ea typeface="Noto Sans" panose="020B0502040504020204" pitchFamily="34" charset="0"/>
                <a:cs typeface="Noto Sans" panose="020B0502040504020204" pitchFamily="34" charset="0"/>
              </a:rPr>
              <a:t>showrooma</a:t>
            </a:r>
            <a:r>
              <a:rPr lang="hr-HR" sz="1200" dirty="0">
                <a:latin typeface="Noto Sans" panose="020B0502040504020204" pitchFamily="34" charset="0"/>
                <a:ea typeface="Noto Sans" panose="020B0502040504020204" pitchFamily="34" charset="0"/>
                <a:cs typeface="Noto Sans" panose="020B0502040504020204" pitchFamily="34" charset="0"/>
              </a:rPr>
              <a:t> zelenih tehnologija, prostora za sastanke i prostora za edukaciju građana. Nudi OSS uslugu za FN sustave te razvija ostale usluge u domeni energetske učinkovitosti.</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b="1" dirty="0">
                <a:latin typeface="Noto Sans" panose="020B0502040504020204" pitchFamily="34" charset="0"/>
                <a:ea typeface="Noto Sans" panose="020B0502040504020204" pitchFamily="34" charset="0"/>
                <a:cs typeface="Noto Sans" panose="020B0502040504020204" pitchFamily="34" charset="0"/>
              </a:rPr>
              <a:t>Centar za borbu protiv energetskog siromaštva u Zagrebu</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Trenutno nudi usluge savjetovanja sa svrhom smanjenja broja energetski siromašnih kućanstava. Razvija daljnje OSS usluge za cjelokupnu energetsku obnovu.</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hlinkClick r:id="rId2"/>
              </a:rPr>
              <a:t>https://obnavljamo.hr/</a:t>
            </a:r>
            <a:r>
              <a:rPr lang="hr-HR" sz="1200" dirty="0">
                <a:latin typeface="Noto Sans" panose="020B0502040504020204" pitchFamily="34" charset="0"/>
                <a:ea typeface="Noto Sans" panose="020B0502040504020204" pitchFamily="34" charset="0"/>
                <a:cs typeface="Noto Sans" panose="020B0502040504020204" pitchFamily="34" charset="0"/>
              </a:rPr>
              <a:t>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Digitalna platforma za obnovu kuća i zgrada nakon potresa. Postoje 5 fizičkih OSS lokacija na kojima se mogu dobiti informacije o obnovi.</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b="1" dirty="0">
                <a:latin typeface="Noto Sans" panose="020B0502040504020204" pitchFamily="34" charset="0"/>
                <a:ea typeface="Noto Sans" panose="020B0502040504020204" pitchFamily="34" charset="0"/>
                <a:cs typeface="Noto Sans" panose="020B0502040504020204" pitchFamily="34" charset="0"/>
              </a:rPr>
              <a:t>Centar Energetske Efikasnosti u Zagrebu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OSS u privatnom vlasništvu koji nudi projektiranje doma i ugradnju energetskih rješenja (FN, dizalice topline).</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b="1" dirty="0">
                <a:latin typeface="Noto Sans" panose="020B0502040504020204" pitchFamily="34" charset="0"/>
                <a:ea typeface="Noto Sans" panose="020B0502040504020204" pitchFamily="34" charset="0"/>
                <a:cs typeface="Noto Sans" panose="020B0502040504020204" pitchFamily="34" charset="0"/>
              </a:rPr>
              <a:t>Fond za zaštitu okoliša i energetsku učinkovitost</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Fond kao One stop shop želi potaknuti intenzivnija ulaganja kako javnog, tako i privatnog sektora u obnovljive izvore energije i energetsku učinkovitost.</a:t>
            </a:r>
          </a:p>
          <a:p>
            <a:pPr algn="l"/>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4" name="Picture 11" descr="A black and orange logo&#10;&#10;Description automatically generated">
            <a:extLst>
              <a:ext uri="{FF2B5EF4-FFF2-40B4-BE49-F238E27FC236}">
                <a16:creationId xmlns:a16="http://schemas.microsoft.com/office/drawing/2014/main" id="{D38FABC9-2F90-4CF7-8676-7DFDD620A4EE}"/>
              </a:ext>
            </a:extLst>
          </p:cNvPr>
          <p:cNvPicPr>
            <a:picLocks noChangeAspect="1"/>
          </p:cNvPicPr>
          <p:nvPr/>
        </p:nvPicPr>
        <p:blipFill>
          <a:blip r:embed="rId3"/>
          <a:stretch>
            <a:fillRect/>
          </a:stretch>
        </p:blipFill>
        <p:spPr>
          <a:xfrm>
            <a:off x="304800" y="263159"/>
            <a:ext cx="1371600" cy="454653"/>
          </a:xfrm>
          <a:prstGeom prst="rect">
            <a:avLst/>
          </a:prstGeom>
        </p:spPr>
      </p:pic>
    </p:spTree>
    <p:extLst>
      <p:ext uri="{BB962C8B-B14F-4D97-AF65-F5344CB8AC3E}">
        <p14:creationId xmlns:p14="http://schemas.microsoft.com/office/powerpoint/2010/main" val="2731172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2C1A2FBD-6F82-29BF-E8FF-9683F840F745}"/>
              </a:ext>
            </a:extLst>
          </p:cNvPr>
          <p:cNvSpPr txBox="1"/>
          <p:nvPr/>
        </p:nvSpPr>
        <p:spPr>
          <a:xfrm>
            <a:off x="3644708" y="348513"/>
            <a:ext cx="3737525" cy="307777"/>
          </a:xfrm>
          <a:prstGeom prst="rect">
            <a:avLst/>
          </a:prstGeom>
          <a:noFill/>
        </p:spPr>
        <p:txBody>
          <a:bodyPr wrap="square" rtlCol="0">
            <a:spAutoFit/>
          </a:bodyPr>
          <a:lstStyle/>
          <a:p>
            <a:pPr algn="l"/>
            <a:r>
              <a:rPr lang="hr-HR"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PRIMJERI </a:t>
            </a:r>
            <a:r>
              <a:rPr lang="hr-HR" sz="1400" b="1" dirty="0" err="1">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OSSa</a:t>
            </a:r>
            <a:r>
              <a:rPr lang="hr-HR"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 U EUROPI </a:t>
            </a:r>
            <a:endParaRPr lang="sr-Latn-RS"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 name="TekstniOkvir 2">
            <a:extLst>
              <a:ext uri="{FF2B5EF4-FFF2-40B4-BE49-F238E27FC236}">
                <a16:creationId xmlns:a16="http://schemas.microsoft.com/office/drawing/2014/main" id="{A1971E94-E2D3-9160-FFE7-6FDB2262FB7F}"/>
              </a:ext>
            </a:extLst>
          </p:cNvPr>
          <p:cNvSpPr txBox="1"/>
          <p:nvPr/>
        </p:nvSpPr>
        <p:spPr>
          <a:xfrm>
            <a:off x="648988" y="1491915"/>
            <a:ext cx="8455624" cy="4524315"/>
          </a:xfrm>
          <a:prstGeom prst="rect">
            <a:avLst/>
          </a:prstGeom>
          <a:noFill/>
        </p:spPr>
        <p:txBody>
          <a:bodyPr wrap="square" rtlCol="0">
            <a:spAutoFit/>
          </a:bodyPr>
          <a:lstStyle/>
          <a:p>
            <a:pPr algn="l"/>
            <a:r>
              <a:rPr lang="hr-HR" sz="1200" dirty="0">
                <a:latin typeface="Noto Sans" panose="020B0502040504020204" pitchFamily="34" charset="0"/>
                <a:ea typeface="Noto Sans" panose="020B0502040504020204" pitchFamily="34" charset="0"/>
                <a:cs typeface="Noto Sans" panose="020B0502040504020204" pitchFamily="34" charset="0"/>
                <a:hlinkClick r:id="rId2"/>
              </a:rPr>
              <a:t>https://homegrade.brussels/</a:t>
            </a:r>
            <a:r>
              <a:rPr lang="hr-HR" sz="1200" dirty="0">
                <a:latin typeface="Noto Sans" panose="020B0502040504020204" pitchFamily="34" charset="0"/>
                <a:ea typeface="Noto Sans" panose="020B0502040504020204" pitchFamily="34" charset="0"/>
                <a:cs typeface="Noto Sans" panose="020B0502040504020204" pitchFamily="34" charset="0"/>
              </a:rPr>
              <a:t>   Belgija</a:t>
            </a:r>
          </a:p>
          <a:p>
            <a:pPr algn="l"/>
            <a:r>
              <a:rPr lang="hr-HR" sz="1200" dirty="0" err="1">
                <a:latin typeface="Noto Sans" panose="020B0502040504020204" pitchFamily="34" charset="0"/>
                <a:ea typeface="Noto Sans" panose="020B0502040504020204" pitchFamily="34" charset="0"/>
                <a:cs typeface="Noto Sans" panose="020B0502040504020204" pitchFamily="34" charset="0"/>
              </a:rPr>
              <a:t>Homegrade</a:t>
            </a:r>
            <a:r>
              <a:rPr lang="hr-HR" sz="1200" dirty="0">
                <a:latin typeface="Noto Sans" panose="020B0502040504020204" pitchFamily="34" charset="0"/>
                <a:ea typeface="Noto Sans" panose="020B0502040504020204" pitchFamily="34" charset="0"/>
                <a:cs typeface="Noto Sans" panose="020B0502040504020204" pitchFamily="34" charset="0"/>
              </a:rPr>
              <a:t> je OSS u Belgiji </a:t>
            </a:r>
            <a:r>
              <a:rPr lang="hr-HR" sz="1200" dirty="0">
                <a:effectLst/>
                <a:latin typeface="Noto Sans" panose="020B0502040504020204" pitchFamily="34" charset="0"/>
                <a:ea typeface="Noto Sans" panose="020B0502040504020204" pitchFamily="34" charset="0"/>
                <a:cs typeface="Noto Sans" panose="020B0502040504020204" pitchFamily="34" charset="0"/>
              </a:rPr>
              <a:t>koji podržava pojedinačne vlasnike kuća, kao i udruge vlasnika kuća u obnovi njihovih </a:t>
            </a:r>
            <a:r>
              <a:rPr lang="hr-HR" sz="1200" dirty="0">
                <a:latin typeface="Noto Sans" panose="020B0502040504020204" pitchFamily="34" charset="0"/>
                <a:ea typeface="Noto Sans" panose="020B0502040504020204" pitchFamily="34" charset="0"/>
                <a:cs typeface="Noto Sans" panose="020B0502040504020204" pitchFamily="34" charset="0"/>
              </a:rPr>
              <a:t>nekretnina </a:t>
            </a:r>
            <a:r>
              <a:rPr lang="hr-HR" sz="1200" dirty="0">
                <a:effectLst/>
                <a:latin typeface="Noto Sans" panose="020B0502040504020204" pitchFamily="34" charset="0"/>
                <a:ea typeface="Noto Sans" panose="020B0502040504020204" pitchFamily="34" charset="0"/>
                <a:cs typeface="Noto Sans" panose="020B0502040504020204" pitchFamily="34" charset="0"/>
              </a:rPr>
              <a:t>i poboljšanju njihove energetske učinkovitosti.</a:t>
            </a:r>
          </a:p>
          <a:p>
            <a:pPr algn="l"/>
            <a:endParaRPr lang="hr-HR" sz="1200" dirty="0">
              <a:effectLst/>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hlinkClick r:id="rId3"/>
              </a:rPr>
              <a:t>https://idf-invest-territoires.fr/</a:t>
            </a:r>
            <a:r>
              <a:rPr lang="hr-HR" sz="1200" dirty="0">
                <a:latin typeface="Noto Sans" panose="020B0502040504020204" pitchFamily="34" charset="0"/>
                <a:ea typeface="Noto Sans" panose="020B0502040504020204" pitchFamily="34" charset="0"/>
                <a:cs typeface="Noto Sans" panose="020B0502040504020204" pitchFamily="34" charset="0"/>
              </a:rPr>
              <a:t>  Francuska</a:t>
            </a:r>
          </a:p>
          <a:p>
            <a:pPr algn="l"/>
            <a:r>
              <a:rPr lang="hr-HR" sz="1200" dirty="0" err="1">
                <a:latin typeface="Noto Sans" panose="020B0502040504020204" pitchFamily="34" charset="0"/>
                <a:ea typeface="Noto Sans" panose="020B0502040504020204" pitchFamily="34" charset="0"/>
                <a:cs typeface="Noto Sans" panose="020B0502040504020204" pitchFamily="34" charset="0"/>
              </a:rPr>
              <a:t>Île</a:t>
            </a:r>
            <a:r>
              <a:rPr lang="hr-HR" sz="1200" dirty="0">
                <a:latin typeface="Noto Sans" panose="020B0502040504020204" pitchFamily="34" charset="0"/>
                <a:ea typeface="Noto Sans" panose="020B0502040504020204" pitchFamily="34" charset="0"/>
                <a:cs typeface="Noto Sans" panose="020B0502040504020204" pitchFamily="34" charset="0"/>
              </a:rPr>
              <a:t>-de-France </a:t>
            </a:r>
            <a:r>
              <a:rPr lang="hr-HR" sz="1200" dirty="0" err="1">
                <a:latin typeface="Noto Sans" panose="020B0502040504020204" pitchFamily="34" charset="0"/>
                <a:ea typeface="Noto Sans" panose="020B0502040504020204" pitchFamily="34" charset="0"/>
                <a:cs typeface="Noto Sans" panose="020B0502040504020204" pitchFamily="34" charset="0"/>
              </a:rPr>
              <a:t>Énergies</a:t>
            </a:r>
            <a:r>
              <a:rPr lang="hr-HR" sz="1200" dirty="0">
                <a:latin typeface="Noto Sans" panose="020B0502040504020204" pitchFamily="34" charset="0"/>
                <a:ea typeface="Noto Sans" panose="020B0502040504020204" pitchFamily="34" charset="0"/>
                <a:cs typeface="Noto Sans" panose="020B0502040504020204" pitchFamily="34" charset="0"/>
              </a:rPr>
              <a:t> je pružatelj integriranih usluga koji nudi usluge tehničkog projektiranja, izvedbe i poslovanja, financiranja i osiguranja vlasnicima </a:t>
            </a:r>
            <a:r>
              <a:rPr lang="hr-HR" sz="1200" dirty="0" err="1">
                <a:latin typeface="Noto Sans" panose="020B0502040504020204" pitchFamily="34" charset="0"/>
                <a:ea typeface="Noto Sans" panose="020B0502040504020204" pitchFamily="34" charset="0"/>
                <a:cs typeface="Noto Sans" panose="020B0502040504020204" pitchFamily="34" charset="0"/>
              </a:rPr>
              <a:t>višestambenih</a:t>
            </a:r>
            <a:r>
              <a:rPr lang="hr-HR" sz="1200" dirty="0">
                <a:latin typeface="Noto Sans" panose="020B0502040504020204" pitchFamily="34" charset="0"/>
                <a:ea typeface="Noto Sans" panose="020B0502040504020204" pitchFamily="34" charset="0"/>
                <a:cs typeface="Noto Sans" panose="020B0502040504020204" pitchFamily="34" charset="0"/>
              </a:rPr>
              <a:t> zgrada.</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hlinkClick r:id="rId4"/>
              </a:rPr>
              <a:t>https://europaonestop.eu/</a:t>
            </a:r>
            <a:r>
              <a:rPr lang="hr-HR" sz="1200" dirty="0">
                <a:latin typeface="Noto Sans" panose="020B0502040504020204" pitchFamily="34" charset="0"/>
                <a:ea typeface="Noto Sans" panose="020B0502040504020204" pitchFamily="34" charset="0"/>
                <a:cs typeface="Noto Sans" panose="020B0502040504020204" pitchFamily="34" charset="0"/>
              </a:rPr>
              <a:t>  Internacionalno</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Kroz projekt EUROPA pružaju OSS usluge koje olakšavaju i/ili omogućuju koordinaciju svih dionika na korisničkom putu u 5 različitih europskih zemalja. Predvođeni regionalnim partnerima (Francuska, Njemačka, Portugal, Latvija, Italija) </a:t>
            </a:r>
            <a:r>
              <a:rPr lang="hr-HR" sz="1200" dirty="0" err="1">
                <a:latin typeface="Noto Sans" panose="020B0502040504020204" pitchFamily="34" charset="0"/>
                <a:ea typeface="Noto Sans" panose="020B0502040504020204" pitchFamily="34" charset="0"/>
                <a:cs typeface="Noto Sans" panose="020B0502040504020204" pitchFamily="34" charset="0"/>
              </a:rPr>
              <a:t>OSSi</a:t>
            </a:r>
            <a:r>
              <a:rPr lang="hr-HR" sz="1200" dirty="0">
                <a:latin typeface="Noto Sans" panose="020B0502040504020204" pitchFamily="34" charset="0"/>
                <a:ea typeface="Noto Sans" panose="020B0502040504020204" pitchFamily="34" charset="0"/>
                <a:cs typeface="Noto Sans" panose="020B0502040504020204" pitchFamily="34" charset="0"/>
              </a:rPr>
              <a:t> omogućuju usklađivanje i podršku svim dionicima u procesu dubinske obnove stambenih zgrada.</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dirty="0">
                <a:latin typeface="Noto Sans" panose="020B0502040504020204" pitchFamily="34" charset="0"/>
                <a:ea typeface="Noto Sans" panose="020B0502040504020204" pitchFamily="34" charset="0"/>
                <a:cs typeface="Noto Sans" panose="020B0502040504020204" pitchFamily="34" charset="0"/>
                <a:hlinkClick r:id="rId5"/>
              </a:rPr>
              <a:t>https://proretro.eu/en/</a:t>
            </a:r>
            <a:r>
              <a:rPr lang="hr-HR" sz="1200" dirty="0">
                <a:latin typeface="Noto Sans" panose="020B0502040504020204" pitchFamily="34" charset="0"/>
                <a:ea typeface="Noto Sans" panose="020B0502040504020204" pitchFamily="34" charset="0"/>
                <a:cs typeface="Noto Sans" panose="020B0502040504020204" pitchFamily="34" charset="0"/>
              </a:rPr>
              <a:t> Njemačka 
</a:t>
            </a:r>
            <a:r>
              <a:rPr lang="hr-HR" sz="1200" dirty="0" err="1">
                <a:latin typeface="Noto Sans" panose="020B0502040504020204" pitchFamily="34" charset="0"/>
                <a:ea typeface="Noto Sans" panose="020B0502040504020204" pitchFamily="34" charset="0"/>
                <a:cs typeface="Noto Sans" panose="020B0502040504020204" pitchFamily="34" charset="0"/>
              </a:rPr>
              <a:t>ProRetro</a:t>
            </a:r>
            <a:r>
              <a:rPr lang="hr-HR" sz="1200" dirty="0">
                <a:latin typeface="Noto Sans" panose="020B0502040504020204" pitchFamily="34" charset="0"/>
                <a:ea typeface="Noto Sans" panose="020B0502040504020204" pitchFamily="34" charset="0"/>
                <a:cs typeface="Noto Sans" panose="020B0502040504020204" pitchFamily="34" charset="0"/>
              </a:rPr>
              <a:t> podržava vlasnike stambenih zgrada koji žele renovirati svoju kuću. U okviru projekta </a:t>
            </a:r>
            <a:r>
              <a:rPr lang="hr-HR" sz="1200" dirty="0" err="1">
                <a:latin typeface="Noto Sans" panose="020B0502040504020204" pitchFamily="34" charset="0"/>
                <a:ea typeface="Noto Sans" panose="020B0502040504020204" pitchFamily="34" charset="0"/>
                <a:cs typeface="Noto Sans" panose="020B0502040504020204" pitchFamily="34" charset="0"/>
              </a:rPr>
              <a:t>OSSi</a:t>
            </a:r>
            <a:r>
              <a:rPr lang="hr-HR" sz="1200" dirty="0">
                <a:latin typeface="Noto Sans" panose="020B0502040504020204" pitchFamily="34" charset="0"/>
                <a:ea typeface="Noto Sans" panose="020B0502040504020204" pitchFamily="34" charset="0"/>
                <a:cs typeface="Noto Sans" panose="020B0502040504020204" pitchFamily="34" charset="0"/>
              </a:rPr>
              <a:t> su razvijeni i testirani u pet njemačkih gradova i regija.</a:t>
            </a:r>
          </a:p>
        </p:txBody>
      </p:sp>
      <p:pic>
        <p:nvPicPr>
          <p:cNvPr id="4" name="Picture 11" descr="A black and orange logo&#10;&#10;Description automatically generated">
            <a:extLst>
              <a:ext uri="{FF2B5EF4-FFF2-40B4-BE49-F238E27FC236}">
                <a16:creationId xmlns:a16="http://schemas.microsoft.com/office/drawing/2014/main" id="{99D17EDB-8D5F-4597-AC4D-48B1C586829C}"/>
              </a:ext>
            </a:extLst>
          </p:cNvPr>
          <p:cNvPicPr>
            <a:picLocks noChangeAspect="1"/>
          </p:cNvPicPr>
          <p:nvPr/>
        </p:nvPicPr>
        <p:blipFill>
          <a:blip r:embed="rId6"/>
          <a:stretch>
            <a:fillRect/>
          </a:stretch>
        </p:blipFill>
        <p:spPr>
          <a:xfrm>
            <a:off x="304800" y="263159"/>
            <a:ext cx="1371600" cy="454653"/>
          </a:xfrm>
          <a:prstGeom prst="rect">
            <a:avLst/>
          </a:prstGeom>
        </p:spPr>
      </p:pic>
    </p:spTree>
    <p:extLst>
      <p:ext uri="{BB962C8B-B14F-4D97-AF65-F5344CB8AC3E}">
        <p14:creationId xmlns:p14="http://schemas.microsoft.com/office/powerpoint/2010/main" val="3948340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4E28089A-A30E-37B7-D0AB-CFF523DE9BA4}"/>
              </a:ext>
            </a:extLst>
          </p:cNvPr>
          <p:cNvSpPr txBox="1"/>
          <p:nvPr/>
        </p:nvSpPr>
        <p:spPr>
          <a:xfrm rot="10800000" flipV="1">
            <a:off x="2776712" y="423843"/>
            <a:ext cx="5576641" cy="307777"/>
          </a:xfrm>
          <a:prstGeom prst="rect">
            <a:avLst/>
          </a:prstGeom>
          <a:noFill/>
        </p:spPr>
        <p:txBody>
          <a:bodyPr wrap="square" rtlCol="0">
            <a:spAutoFit/>
          </a:bodyPr>
          <a:lstStyle/>
          <a:p>
            <a:pPr algn="l"/>
            <a:r>
              <a:rPr lang="hr-HR"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ENERGETSKI SAVJETNICI I ENERGETSKA UČINKOVITOST</a:t>
            </a:r>
            <a:endParaRPr lang="sr-Latn-RS"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 name="TekstniOkvir 2">
            <a:extLst>
              <a:ext uri="{FF2B5EF4-FFF2-40B4-BE49-F238E27FC236}">
                <a16:creationId xmlns:a16="http://schemas.microsoft.com/office/drawing/2014/main" id="{9637482F-8162-03A9-F2C8-8C7BEC0FB803}"/>
              </a:ext>
            </a:extLst>
          </p:cNvPr>
          <p:cNvSpPr txBox="1"/>
          <p:nvPr/>
        </p:nvSpPr>
        <p:spPr>
          <a:xfrm>
            <a:off x="584104" y="1269728"/>
            <a:ext cx="8585391" cy="2308324"/>
          </a:xfrm>
          <a:prstGeom prst="rect">
            <a:avLst/>
          </a:prstGeom>
          <a:noFill/>
        </p:spPr>
        <p:txBody>
          <a:bodyPr wrap="square" rtlCol="0">
            <a:spAutoFit/>
          </a:bodyPr>
          <a:lstStyle/>
          <a:p>
            <a:pPr algn="l"/>
            <a:r>
              <a:rPr lang="hr-HR" sz="1200" b="1" dirty="0">
                <a:latin typeface="Noto Sans" panose="020B0502040504020204" pitchFamily="34" charset="0"/>
                <a:ea typeface="Noto Sans" panose="020B0502040504020204" pitchFamily="34" charset="0"/>
                <a:cs typeface="Noto Sans" panose="020B0502040504020204" pitchFamily="34" charset="0"/>
              </a:rPr>
              <a:t>Energetski savjetnik </a:t>
            </a:r>
            <a:r>
              <a:rPr lang="hr-HR" sz="1200" dirty="0">
                <a:latin typeface="Noto Sans" panose="020B0502040504020204" pitchFamily="34" charset="0"/>
                <a:ea typeface="Noto Sans" panose="020B0502040504020204" pitchFamily="34" charset="0"/>
                <a:cs typeface="Noto Sans" panose="020B0502040504020204" pitchFamily="34" charset="0"/>
              </a:rPr>
              <a:t>je osoba koja pomaže pojedincu doći do cilja energetske učinkovitosti kroz savjetovanje, podršku i informiranje o trenutnom energetskom stanju nekretnine i potencijalnim rješenjima. Energetski savjetnik je ključna osoba u radu </a:t>
            </a:r>
            <a:r>
              <a:rPr lang="hr-HR" sz="1200" dirty="0" err="1">
                <a:latin typeface="Noto Sans" panose="020B0502040504020204" pitchFamily="34" charset="0"/>
                <a:ea typeface="Noto Sans" panose="020B0502040504020204" pitchFamily="34" charset="0"/>
                <a:cs typeface="Noto Sans" panose="020B0502040504020204" pitchFamily="34" charset="0"/>
              </a:rPr>
              <a:t>OSSa</a:t>
            </a:r>
            <a:r>
              <a:rPr lang="hr-HR" sz="1200" dirty="0">
                <a:latin typeface="Noto Sans" panose="020B0502040504020204" pitchFamily="34" charset="0"/>
                <a:ea typeface="Noto Sans" panose="020B0502040504020204" pitchFamily="34" charset="0"/>
                <a:cs typeface="Noto Sans" panose="020B0502040504020204" pitchFamily="34" charset="0"/>
              </a:rPr>
              <a:t> jer može pružiti individualnu podršku klijentu i analizirati njegove navike, mogućnosti i potrebe.</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b="1" dirty="0">
                <a:latin typeface="Noto Sans" panose="020B0502040504020204" pitchFamily="34" charset="0"/>
                <a:ea typeface="Noto Sans" panose="020B0502040504020204" pitchFamily="34" charset="0"/>
                <a:cs typeface="Noto Sans" panose="020B0502040504020204" pitchFamily="34" charset="0"/>
              </a:rPr>
              <a:t>Energetska učinkovitost</a:t>
            </a:r>
            <a:r>
              <a:rPr lang="hr-HR" sz="1200" dirty="0">
                <a:latin typeface="Noto Sans" panose="020B0502040504020204" pitchFamily="34" charset="0"/>
                <a:ea typeface="Noto Sans" panose="020B0502040504020204" pitchFamily="34" charset="0"/>
                <a:cs typeface="Noto Sans" panose="020B0502040504020204" pitchFamily="34" charset="0"/>
              </a:rPr>
              <a:t> je skup isplaniranih i provedenih mjera čiji je cilj korištenje minimalno moguće količine energije tako da razina udobnosti i stopa korisnog učinka ostanu sačuvane. Ona podrazumijeva mnogo elemenata koji joj doprinose, od temelja do krova, od prozora do grijanja, ali i navika i ponašanja osoba.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Poboljšanje energetske učinkovitosti nekretnina može dovesti i do drugih gospodarskih, društvenih i ekoloških prednosti. Nekretnine koje su energetski učinkovitije pružaju veću razinu ugode i dobrobiti svojim stanarima te poboljšavaju zdravlje smanjujući učestalost bolesti uslijed loše klime unutarnjeg prostora. </a:t>
            </a:r>
          </a:p>
          <a:p>
            <a:pPr algn="l"/>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graphicFrame>
        <p:nvGraphicFramePr>
          <p:cNvPr id="6" name="Dijagram 5">
            <a:extLst>
              <a:ext uri="{FF2B5EF4-FFF2-40B4-BE49-F238E27FC236}">
                <a16:creationId xmlns:a16="http://schemas.microsoft.com/office/drawing/2014/main" id="{3E28BCFF-BA53-81C3-4864-92DE6D12EA06}"/>
              </a:ext>
            </a:extLst>
          </p:cNvPr>
          <p:cNvGraphicFramePr/>
          <p:nvPr>
            <p:extLst>
              <p:ext uri="{D42A27DB-BD31-4B8C-83A1-F6EECF244321}">
                <p14:modId xmlns:p14="http://schemas.microsoft.com/office/powerpoint/2010/main" val="1414282583"/>
              </p:ext>
            </p:extLst>
          </p:nvPr>
        </p:nvGraphicFramePr>
        <p:xfrm>
          <a:off x="1642787" y="2839389"/>
          <a:ext cx="6813693" cy="4706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niOkvir 4">
            <a:extLst>
              <a:ext uri="{FF2B5EF4-FFF2-40B4-BE49-F238E27FC236}">
                <a16:creationId xmlns:a16="http://schemas.microsoft.com/office/drawing/2014/main" id="{EC7C12BF-BB43-0073-6E05-AB125A4BCDEE}"/>
              </a:ext>
            </a:extLst>
          </p:cNvPr>
          <p:cNvSpPr txBox="1"/>
          <p:nvPr/>
        </p:nvSpPr>
        <p:spPr>
          <a:xfrm>
            <a:off x="584105" y="3689865"/>
            <a:ext cx="8585390" cy="461665"/>
          </a:xfrm>
          <a:prstGeom prst="rect">
            <a:avLst/>
          </a:prstGeom>
          <a:noFill/>
        </p:spPr>
        <p:txBody>
          <a:bodyPr wrap="square" rtlCol="0">
            <a:spAutoFit/>
          </a:bodyPr>
          <a:lstStyle/>
          <a:p>
            <a:pPr algn="l"/>
            <a:r>
              <a:rPr lang="hr-HR" sz="1200" dirty="0">
                <a:latin typeface="Noto Sans" panose="020B0502040504020204" pitchFamily="34" charset="0"/>
                <a:ea typeface="Noto Sans" panose="020B0502040504020204" pitchFamily="34" charset="0"/>
                <a:cs typeface="Noto Sans" panose="020B0502040504020204" pitchFamily="34" charset="0"/>
              </a:rPr>
              <a:t>Tipično energetski neučinkovito kućanstvo u Hrvatskoj troši godišnje ~250kWh/m², a najveći postotak energije troši se na grijanje.</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pic>
        <p:nvPicPr>
          <p:cNvPr id="7" name="Picture 11" descr="A black and orange logo&#10;&#10;Description automatically generated">
            <a:extLst>
              <a:ext uri="{FF2B5EF4-FFF2-40B4-BE49-F238E27FC236}">
                <a16:creationId xmlns:a16="http://schemas.microsoft.com/office/drawing/2014/main" id="{7A65D4B7-B273-4599-82C9-487BB74CA9B9}"/>
              </a:ext>
            </a:extLst>
          </p:cNvPr>
          <p:cNvPicPr>
            <a:picLocks noChangeAspect="1"/>
          </p:cNvPicPr>
          <p:nvPr/>
        </p:nvPicPr>
        <p:blipFill>
          <a:blip r:embed="rId7"/>
          <a:stretch>
            <a:fillRect/>
          </a:stretch>
        </p:blipFill>
        <p:spPr>
          <a:xfrm>
            <a:off x="304800" y="263159"/>
            <a:ext cx="1371600" cy="454653"/>
          </a:xfrm>
          <a:prstGeom prst="rect">
            <a:avLst/>
          </a:prstGeom>
        </p:spPr>
      </p:pic>
    </p:spTree>
    <p:extLst>
      <p:ext uri="{BB962C8B-B14F-4D97-AF65-F5344CB8AC3E}">
        <p14:creationId xmlns:p14="http://schemas.microsoft.com/office/powerpoint/2010/main" val="4285094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33EEA0EE-872F-EC05-15ED-17F887BF28A9}"/>
              </a:ext>
            </a:extLst>
          </p:cNvPr>
          <p:cNvSpPr txBox="1"/>
          <p:nvPr/>
        </p:nvSpPr>
        <p:spPr>
          <a:xfrm>
            <a:off x="4056504" y="116476"/>
            <a:ext cx="4614111" cy="307777"/>
          </a:xfrm>
          <a:prstGeom prst="rect">
            <a:avLst/>
          </a:prstGeom>
          <a:noFill/>
        </p:spPr>
        <p:txBody>
          <a:bodyPr wrap="square" rtlCol="0">
            <a:spAutoFit/>
          </a:bodyPr>
          <a:lstStyle/>
          <a:p>
            <a:pPr algn="l"/>
            <a:r>
              <a:rPr lang="hr-HR"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ZAKONSKI OKVIRI</a:t>
            </a:r>
            <a:endParaRPr lang="sr-Latn-RS"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graphicFrame>
        <p:nvGraphicFramePr>
          <p:cNvPr id="6" name="Tablica 5">
            <a:extLst>
              <a:ext uri="{FF2B5EF4-FFF2-40B4-BE49-F238E27FC236}">
                <a16:creationId xmlns:a16="http://schemas.microsoft.com/office/drawing/2014/main" id="{2CA3463B-BAAB-157D-8739-D834E407FE52}"/>
              </a:ext>
            </a:extLst>
          </p:cNvPr>
          <p:cNvGraphicFramePr/>
          <p:nvPr>
            <p:extLst>
              <p:ext uri="{D42A27DB-BD31-4B8C-83A1-F6EECF244321}">
                <p14:modId xmlns:p14="http://schemas.microsoft.com/office/powerpoint/2010/main" val="2356714919"/>
              </p:ext>
            </p:extLst>
          </p:nvPr>
        </p:nvGraphicFramePr>
        <p:xfrm>
          <a:off x="275619" y="679098"/>
          <a:ext cx="9307286" cy="6514546"/>
        </p:xfrm>
        <a:graphic>
          <a:graphicData uri="http://schemas.openxmlformats.org/drawingml/2006/table">
            <a:tbl>
              <a:tblPr firstRow="1" firstCol="1" bandRow="1">
                <a:tableStyleId>{5C22544A-7EE6-4342-B048-85BDC9FD1C3A}</a:tableStyleId>
              </a:tblPr>
              <a:tblGrid>
                <a:gridCol w="3100033">
                  <a:extLst>
                    <a:ext uri="{9D8B030D-6E8A-4147-A177-3AD203B41FA5}">
                      <a16:colId xmlns:a16="http://schemas.microsoft.com/office/drawing/2014/main" val="1176844306"/>
                    </a:ext>
                  </a:extLst>
                </a:gridCol>
                <a:gridCol w="6207253">
                  <a:extLst>
                    <a:ext uri="{9D8B030D-6E8A-4147-A177-3AD203B41FA5}">
                      <a16:colId xmlns:a16="http://schemas.microsoft.com/office/drawing/2014/main" val="3873212125"/>
                    </a:ext>
                  </a:extLst>
                </a:gridCol>
              </a:tblGrid>
              <a:tr h="162751">
                <a:tc>
                  <a:txBody>
                    <a:bodyPr/>
                    <a:lstStyle/>
                    <a:p>
                      <a:pPr algn="ctr">
                        <a:lnSpc>
                          <a:spcPct val="107000"/>
                        </a:lnSpc>
                        <a:spcAft>
                          <a:spcPts val="800"/>
                        </a:spcAft>
                      </a:pPr>
                      <a:r>
                        <a:rPr lang="hr-HR" sz="1050" kern="100" dirty="0">
                          <a:solidFill>
                            <a:schemeClr val="accent6"/>
                          </a:solidFill>
                          <a:effectLst/>
                          <a:latin typeface="Noto Sans" panose="020B0502040504020204" pitchFamily="34" charset="0"/>
                        </a:rPr>
                        <a:t>Zakonski okvir</a:t>
                      </a:r>
                      <a:endParaRPr lang="hr-HR" sz="1050" kern="100" dirty="0">
                        <a:solidFill>
                          <a:schemeClr val="accent6"/>
                        </a:solidFill>
                        <a:effectLst/>
                        <a:latin typeface="Noto Sans" panose="020B0502040504020204" pitchFamily="34" charset="0"/>
                        <a:ea typeface="Times New Roman" panose="02020603050405020304" pitchFamily="18" charset="0"/>
                        <a:cs typeface="Times New Roman" panose="02020603050405020304" pitchFamily="18" charset="0"/>
                      </a:endParaRPr>
                    </a:p>
                  </a:txBody>
                  <a:tcPr marL="46436" marR="46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hr-HR" sz="1050" kern="100" dirty="0">
                          <a:solidFill>
                            <a:schemeClr val="tx1"/>
                          </a:solidFill>
                          <a:effectLst/>
                          <a:latin typeface="Noto Sans" panose="020B0502040504020204" pitchFamily="34" charset="0"/>
                        </a:rPr>
                        <a:t>Važnost</a:t>
                      </a:r>
                      <a:endParaRPr lang="hr-HR" sz="1050" kern="100" dirty="0">
                        <a:solidFill>
                          <a:schemeClr val="tx1"/>
                        </a:solidFill>
                        <a:effectLst/>
                        <a:latin typeface="Noto Sans" panose="020B0502040504020204" pitchFamily="34" charset="0"/>
                        <a:ea typeface="Times New Roman" panose="02020603050405020304" pitchFamily="18" charset="0"/>
                        <a:cs typeface="Times New Roman" panose="02020603050405020304" pitchFamily="18" charset="0"/>
                      </a:endParaRPr>
                    </a:p>
                  </a:txBody>
                  <a:tcPr marL="46436" marR="464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7990215"/>
                  </a:ext>
                </a:extLst>
              </a:tr>
              <a:tr h="824938">
                <a:tc>
                  <a:txBody>
                    <a:bodyPr/>
                    <a:lstStyle/>
                    <a:p>
                      <a:pPr algn="ctr">
                        <a:lnSpc>
                          <a:spcPct val="107000"/>
                        </a:lnSpc>
                        <a:spcAft>
                          <a:spcPts val="800"/>
                        </a:spcAft>
                      </a:pPr>
                      <a:r>
                        <a:rPr lang="hr-HR" sz="1050" kern="100" dirty="0">
                          <a:solidFill>
                            <a:schemeClr val="accent6"/>
                          </a:solidFill>
                          <a:effectLst/>
                          <a:latin typeface="Noto Sans" panose="020B0502040504020204" pitchFamily="34" charset="0"/>
                        </a:rPr>
                        <a:t>ZAKON O GRADNJI (NN 125/2019) </a:t>
                      </a:r>
                      <a:endParaRPr lang="hr-HR" sz="1050" kern="100" dirty="0">
                        <a:solidFill>
                          <a:schemeClr val="accent6"/>
                        </a:solidFill>
                        <a:effectLst/>
                        <a:latin typeface="Noto Sans" panose="020B0502040504020204" pitchFamily="34" charset="0"/>
                        <a:ea typeface="Times New Roman" panose="02020603050405020304" pitchFamily="18" charset="0"/>
                        <a:cs typeface="Times New Roman" panose="02020603050405020304" pitchFamily="18" charset="0"/>
                      </a:endParaRPr>
                    </a:p>
                  </a:txBody>
                  <a:tcPr marL="46436" marR="46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hr-HR" sz="1050" kern="100" dirty="0">
                          <a:solidFill>
                            <a:schemeClr val="tx1"/>
                          </a:solidFill>
                          <a:effectLst/>
                          <a:latin typeface="Noto Sans" panose="020B0502040504020204" pitchFamily="34" charset="0"/>
                        </a:rPr>
                        <a:t>Zahtjev za izgradnjom isključivo zgrada gotovo nulte energije (</a:t>
                      </a:r>
                      <a:r>
                        <a:rPr lang="hr-HR" sz="1050" kern="100" dirty="0" err="1">
                          <a:solidFill>
                            <a:schemeClr val="tx1"/>
                          </a:solidFill>
                          <a:effectLst/>
                        </a:rPr>
                        <a:t>nZEB</a:t>
                      </a:r>
                      <a:r>
                        <a:rPr lang="hr-HR" sz="1050" kern="100" dirty="0">
                          <a:solidFill>
                            <a:schemeClr val="tx1"/>
                          </a:solidFill>
                          <a:effectLst/>
                        </a:rPr>
                        <a:t> zgrada) od 2021.</a:t>
                      </a:r>
                    </a:p>
                    <a:p>
                      <a:pPr marL="171450" indent="-171450">
                        <a:lnSpc>
                          <a:spcPct val="107000"/>
                        </a:lnSpc>
                        <a:spcAft>
                          <a:spcPts val="800"/>
                        </a:spcAft>
                        <a:buFont typeface="Arial" panose="020B0604020202020204" pitchFamily="34" charset="0"/>
                        <a:buChar char="•"/>
                      </a:pPr>
                      <a:r>
                        <a:rPr lang="hr-HR" sz="1050" kern="100" dirty="0">
                          <a:solidFill>
                            <a:schemeClr val="tx1"/>
                          </a:solidFill>
                          <a:effectLst/>
                        </a:rPr>
                        <a:t> svaka zgrada mora ispuniti zahtjeve energetske učinkovitosti propisane Tehničkim propisom o racionalnoj  uporabi i toplinskoj zaštiti u zgradama</a:t>
                      </a:r>
                    </a:p>
                  </a:txBody>
                  <a:tcPr marL="46436" marR="464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9185635"/>
                  </a:ext>
                </a:extLst>
              </a:tr>
              <a:tr h="1791773">
                <a:tc>
                  <a:txBody>
                    <a:bodyPr/>
                    <a:lstStyle/>
                    <a:p>
                      <a:pPr algn="ctr">
                        <a:lnSpc>
                          <a:spcPct val="107000"/>
                        </a:lnSpc>
                        <a:spcAft>
                          <a:spcPts val="800"/>
                        </a:spcAft>
                      </a:pPr>
                      <a:r>
                        <a:rPr lang="hr-HR" sz="1050" kern="100" dirty="0">
                          <a:solidFill>
                            <a:schemeClr val="accent6"/>
                          </a:solidFill>
                          <a:effectLst/>
                          <a:latin typeface="Noto Sans" panose="020B0502040504020204" pitchFamily="34" charset="0"/>
                        </a:rPr>
                        <a:t>ZAKON O ENERGETSKOJ UČINKOVITOSTI (NN 41/2021) </a:t>
                      </a:r>
                      <a:endParaRPr lang="hr-HR" sz="1050" kern="100" dirty="0">
                        <a:solidFill>
                          <a:schemeClr val="accent6"/>
                        </a:solidFill>
                        <a:effectLst/>
                        <a:latin typeface="Noto Sans" panose="020B0502040504020204" pitchFamily="34" charset="0"/>
                        <a:ea typeface="Times New Roman" panose="02020603050405020304" pitchFamily="18" charset="0"/>
                        <a:cs typeface="Times New Roman" panose="02020603050405020304" pitchFamily="18" charset="0"/>
                      </a:endParaRPr>
                    </a:p>
                  </a:txBody>
                  <a:tcPr marL="46436" marR="46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nSpc>
                          <a:spcPct val="107000"/>
                        </a:lnSpc>
                        <a:spcAft>
                          <a:spcPts val="800"/>
                        </a:spcAft>
                        <a:buFont typeface="Arial" panose="020B0604020202020204" pitchFamily="34" charset="0"/>
                        <a:buNone/>
                      </a:pPr>
                      <a:r>
                        <a:rPr lang="hr-HR" sz="1050" kern="100" dirty="0">
                          <a:solidFill>
                            <a:schemeClr val="tx1"/>
                          </a:solidFill>
                          <a:effectLst/>
                          <a:latin typeface="Noto Sans" panose="020B0502040504020204" pitchFamily="34" charset="0"/>
                        </a:rPr>
                        <a:t>• </a:t>
                      </a:r>
                      <a:r>
                        <a:rPr lang="hr-HR" sz="1050" b="0" i="0" dirty="0">
                          <a:solidFill>
                            <a:schemeClr val="tx1"/>
                          </a:solidFill>
                          <a:effectLst/>
                          <a:latin typeface="Minion Pro"/>
                        </a:rPr>
                        <a:t>uređuje područje učinkovitog korištenja energije, donošenje planova na lokalnoj, područnoj (regionalnoj) i nacionalnoj razini za poboljšanje energetske učinkovitosti te njihovo provođenje</a:t>
                      </a:r>
                    </a:p>
                    <a:p>
                      <a:pPr marL="171450" indent="-171450">
                        <a:lnSpc>
                          <a:spcPct val="107000"/>
                        </a:lnSpc>
                        <a:spcAft>
                          <a:spcPts val="800"/>
                        </a:spcAft>
                        <a:buFont typeface="Arial" panose="020B0604020202020204" pitchFamily="34" charset="0"/>
                        <a:buChar char="•"/>
                      </a:pPr>
                      <a:r>
                        <a:rPr lang="hr-HR" sz="1050" b="0" i="0" kern="100" dirty="0">
                          <a:solidFill>
                            <a:schemeClr val="tx1"/>
                          </a:solidFill>
                          <a:effectLst/>
                          <a:latin typeface="Minion Pro"/>
                          <a:ea typeface="Times New Roman" panose="02020603050405020304" pitchFamily="18" charset="0"/>
                          <a:cs typeface="Times New Roman" panose="02020603050405020304" pitchFamily="18" charset="0"/>
                        </a:rPr>
                        <a:t>Energetska obnova zgrade – primjena mjera energetske učinkovitosti u svrhu poboljšanja energetskog svojstva zgrade ili njezina dijela i temeljnog zahtjeva za građevinu – gospodarenje energijom i očuvanje topline. Pri čemu mjere energetske učinkovitosti obuhvaćaju: energetski pregled i energetsko certificiranje zgrade za potrebe energetske obnove, izradu projektne dokumentacije za energetsku obnovu zgrade kojom se dokazuje ušteda energije, povećanje toplinske zaštite ovojnice zgrade, unapređenje tehničkih sustava zgrade koji uključuju tehničku opremu za grijanje, hlađenje, ventilaciju, klimatizaciju i pripremu potrošne tople vode, sustav rasvjete te sustav automatizacije i upravljanja zgrade ili njezina dijela te uvođenje sustava obnovljivih izvora energije</a:t>
                      </a:r>
                      <a:endParaRPr lang="hr-HR" sz="1050" kern="100" dirty="0">
                        <a:solidFill>
                          <a:schemeClr val="tx1"/>
                        </a:solidFill>
                        <a:effectLst/>
                        <a:latin typeface="Noto Sans" panose="020B0502040504020204" pitchFamily="34" charset="0"/>
                        <a:ea typeface="Times New Roman" panose="02020603050405020304" pitchFamily="18" charset="0"/>
                        <a:cs typeface="Times New Roman" panose="02020603050405020304" pitchFamily="18" charset="0"/>
                      </a:endParaRPr>
                    </a:p>
                  </a:txBody>
                  <a:tcPr marL="46436" marR="464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0764754"/>
                  </a:ext>
                </a:extLst>
              </a:tr>
              <a:tr h="547948">
                <a:tc>
                  <a:txBody>
                    <a:bodyPr/>
                    <a:lstStyle/>
                    <a:p>
                      <a:pPr algn="ctr">
                        <a:lnSpc>
                          <a:spcPct val="107000"/>
                        </a:lnSpc>
                        <a:spcAft>
                          <a:spcPts val="800"/>
                        </a:spcAft>
                      </a:pPr>
                      <a:r>
                        <a:rPr lang="hr-HR" sz="1050" kern="100" dirty="0">
                          <a:solidFill>
                            <a:schemeClr val="accent6"/>
                          </a:solidFill>
                          <a:effectLst/>
                          <a:latin typeface="Noto Sans" panose="020B0502040504020204" pitchFamily="34" charset="0"/>
                        </a:rPr>
                        <a:t>ZAKON O OBNOVLJIVIM IZVORIMA ENERGIJE I VISOKOUČINKOVITOJ KOGENERACIJI  (NN 138/2021)</a:t>
                      </a:r>
                      <a:endParaRPr lang="hr-HR" sz="1050" kern="100" dirty="0">
                        <a:solidFill>
                          <a:schemeClr val="accent6"/>
                        </a:solidFill>
                        <a:effectLst/>
                        <a:latin typeface="Noto Sans" panose="020B0502040504020204" pitchFamily="34" charset="0"/>
                        <a:ea typeface="Times New Roman" panose="02020603050405020304" pitchFamily="18" charset="0"/>
                        <a:cs typeface="Times New Roman" panose="02020603050405020304" pitchFamily="18" charset="0"/>
                      </a:endParaRPr>
                    </a:p>
                  </a:txBody>
                  <a:tcPr marL="46436" marR="46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hr-HR" sz="1050" kern="100" dirty="0">
                          <a:solidFill>
                            <a:schemeClr val="tx1"/>
                          </a:solidFill>
                          <a:effectLst/>
                          <a:latin typeface="Noto Sans" panose="020B0502040504020204" pitchFamily="34" charset="0"/>
                        </a:rPr>
                        <a:t>• uspostavlja okvir za potrošače vlastitih obnovljivih izvora energije u zgradama </a:t>
                      </a:r>
                    </a:p>
                    <a:p>
                      <a:pPr>
                        <a:lnSpc>
                          <a:spcPct val="107000"/>
                        </a:lnSpc>
                        <a:spcAft>
                          <a:spcPts val="800"/>
                        </a:spcAft>
                      </a:pPr>
                      <a:r>
                        <a:rPr lang="hr-HR" sz="1050" kern="100" dirty="0">
                          <a:solidFill>
                            <a:schemeClr val="tx1"/>
                          </a:solidFill>
                          <a:effectLst/>
                        </a:rPr>
                        <a:t>• uspostavlja okvir za integraciju obnovljivih izvora energije za grijanje i hlađenje </a:t>
                      </a:r>
                      <a:endParaRPr lang="hr-HR" sz="1050" kern="100" dirty="0">
                        <a:solidFill>
                          <a:schemeClr val="tx1"/>
                        </a:solidFill>
                        <a:effectLst/>
                        <a:latin typeface="Noto Sans" panose="020B0502040504020204" pitchFamily="34" charset="0"/>
                        <a:ea typeface="Times New Roman" panose="02020603050405020304" pitchFamily="18" charset="0"/>
                        <a:cs typeface="Times New Roman" panose="02020603050405020304" pitchFamily="18" charset="0"/>
                      </a:endParaRPr>
                    </a:p>
                  </a:txBody>
                  <a:tcPr marL="46436" marR="464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1657804"/>
                  </a:ext>
                </a:extLst>
              </a:tr>
              <a:tr h="686467">
                <a:tc>
                  <a:txBody>
                    <a:bodyPr/>
                    <a:lstStyle/>
                    <a:p>
                      <a:pPr algn="ctr">
                        <a:lnSpc>
                          <a:spcPct val="107000"/>
                        </a:lnSpc>
                        <a:spcAft>
                          <a:spcPts val="800"/>
                        </a:spcAft>
                      </a:pPr>
                      <a:r>
                        <a:rPr lang="hr-HR" sz="1050" kern="100" dirty="0">
                          <a:solidFill>
                            <a:schemeClr val="accent6"/>
                          </a:solidFill>
                          <a:effectLst/>
                          <a:latin typeface="Noto Sans" panose="020B0502040504020204" pitchFamily="34" charset="0"/>
                        </a:rPr>
                        <a:t>UREDBA O PRAĆENJU EMISIJA STAKLENIČKIH PLINOVA, POLITIKE I MJERA ZA NJIHOVO SMANJENJE U REPUBLICI HRVATSKOJ  (NN 5/2017) </a:t>
                      </a:r>
                      <a:endParaRPr lang="hr-HR" sz="1050" kern="100" dirty="0">
                        <a:solidFill>
                          <a:schemeClr val="accent6"/>
                        </a:solidFill>
                        <a:effectLst/>
                        <a:latin typeface="Noto Sans" panose="020B0502040504020204" pitchFamily="34" charset="0"/>
                        <a:ea typeface="Times New Roman" panose="02020603050405020304" pitchFamily="18" charset="0"/>
                        <a:cs typeface="Times New Roman" panose="02020603050405020304" pitchFamily="18" charset="0"/>
                      </a:endParaRPr>
                    </a:p>
                  </a:txBody>
                  <a:tcPr marL="46436" marR="46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hr-HR" sz="1050" kern="100" dirty="0">
                          <a:solidFill>
                            <a:schemeClr val="tx1"/>
                          </a:solidFill>
                          <a:effectLst/>
                          <a:latin typeface="Noto Sans" panose="020B0502040504020204" pitchFamily="34" charset="0"/>
                        </a:rPr>
                        <a:t>Okvirni dokument o upravljanju količinom emisija stakleničkih plinova i mehanizmima praćenja i izvještavanja o prisutnosti cjeloživotnog ugljika u strateškom i zakonskom okviru.</a:t>
                      </a:r>
                      <a:endParaRPr lang="hr-HR" sz="1050" kern="100" dirty="0">
                        <a:solidFill>
                          <a:schemeClr val="tx1"/>
                        </a:solidFill>
                        <a:effectLst/>
                        <a:latin typeface="Noto Sans" panose="020B0502040504020204" pitchFamily="34" charset="0"/>
                        <a:ea typeface="Times New Roman" panose="02020603050405020304" pitchFamily="18" charset="0"/>
                        <a:cs typeface="Times New Roman" panose="02020603050405020304" pitchFamily="18" charset="0"/>
                      </a:endParaRPr>
                    </a:p>
                  </a:txBody>
                  <a:tcPr marL="46436" marR="464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8314983"/>
                  </a:ext>
                </a:extLst>
              </a:tr>
              <a:tr h="1763081">
                <a:tc>
                  <a:txBody>
                    <a:bodyPr/>
                    <a:lstStyle/>
                    <a:p>
                      <a:pPr algn="ctr">
                        <a:lnSpc>
                          <a:spcPct val="107000"/>
                        </a:lnSpc>
                        <a:spcAft>
                          <a:spcPts val="800"/>
                        </a:spcAft>
                      </a:pPr>
                      <a:r>
                        <a:rPr lang="hr-HR" sz="1050" kern="100" dirty="0">
                          <a:solidFill>
                            <a:schemeClr val="accent6"/>
                          </a:solidFill>
                          <a:effectLst/>
                          <a:latin typeface="Noto Sans" panose="020B0502040504020204" pitchFamily="34" charset="0"/>
                        </a:rPr>
                        <a:t>RH ZAKON O KLIMATSKIM PROMJENAMA I ZAŠTITI OZONSKOG SLOJA  (NN 127/19)</a:t>
                      </a:r>
                      <a:endParaRPr lang="hr-HR" sz="1050" kern="100" dirty="0">
                        <a:solidFill>
                          <a:schemeClr val="accent6"/>
                        </a:solidFill>
                        <a:effectLst/>
                        <a:latin typeface="Noto Sans" panose="020B0502040504020204" pitchFamily="34" charset="0"/>
                        <a:ea typeface="Times New Roman" panose="02020603050405020304" pitchFamily="18" charset="0"/>
                        <a:cs typeface="Times New Roman" panose="02020603050405020304" pitchFamily="18" charset="0"/>
                      </a:endParaRPr>
                    </a:p>
                  </a:txBody>
                  <a:tcPr marL="46436" marR="46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hr-HR" sz="1050" kern="100" dirty="0">
                          <a:solidFill>
                            <a:schemeClr val="tx1"/>
                          </a:solidFill>
                          <a:effectLst/>
                          <a:latin typeface="Noto Sans" panose="020B0502040504020204" pitchFamily="34" charset="0"/>
                        </a:rPr>
                        <a:t>Definiranje temeljnih dokumenata o klimatskim promjenama i zaštiti ozonskog sloja: </a:t>
                      </a:r>
                    </a:p>
                    <a:p>
                      <a:pPr>
                        <a:lnSpc>
                          <a:spcPct val="107000"/>
                        </a:lnSpc>
                        <a:spcAft>
                          <a:spcPts val="800"/>
                        </a:spcAft>
                      </a:pPr>
                      <a:r>
                        <a:rPr lang="hr-HR" sz="1050" kern="100" dirty="0">
                          <a:solidFill>
                            <a:schemeClr val="tx1"/>
                          </a:solidFill>
                          <a:effectLst/>
                        </a:rPr>
                        <a:t>• Strategija </a:t>
                      </a:r>
                      <a:r>
                        <a:rPr lang="hr-HR" sz="1050" kern="100" dirty="0" err="1">
                          <a:solidFill>
                            <a:schemeClr val="tx1"/>
                          </a:solidFill>
                          <a:effectLst/>
                        </a:rPr>
                        <a:t>niskougljičnog</a:t>
                      </a:r>
                      <a:r>
                        <a:rPr lang="hr-HR" sz="1050" kern="100" dirty="0">
                          <a:solidFill>
                            <a:schemeClr val="tx1"/>
                          </a:solidFill>
                          <a:effectLst/>
                        </a:rPr>
                        <a:t> razvoja Republike Hrvatske </a:t>
                      </a:r>
                    </a:p>
                    <a:p>
                      <a:pPr>
                        <a:lnSpc>
                          <a:spcPct val="107000"/>
                        </a:lnSpc>
                        <a:spcAft>
                          <a:spcPts val="800"/>
                        </a:spcAft>
                      </a:pPr>
                      <a:r>
                        <a:rPr lang="hr-HR" sz="1050" kern="100" dirty="0">
                          <a:solidFill>
                            <a:schemeClr val="tx1"/>
                          </a:solidFill>
                          <a:effectLst/>
                        </a:rPr>
                        <a:t>• Strategija prilagodbe klimatskim promjenama u Republici Hrvatskoj </a:t>
                      </a:r>
                    </a:p>
                    <a:p>
                      <a:pPr>
                        <a:lnSpc>
                          <a:spcPct val="107000"/>
                        </a:lnSpc>
                        <a:spcAft>
                          <a:spcPts val="800"/>
                        </a:spcAft>
                      </a:pPr>
                      <a:r>
                        <a:rPr lang="hr-HR" sz="1050" kern="100" dirty="0">
                          <a:solidFill>
                            <a:schemeClr val="tx1"/>
                          </a:solidFill>
                          <a:effectLst/>
                        </a:rPr>
                        <a:t>• Akcijski plan za provedbu Strategije </a:t>
                      </a:r>
                      <a:r>
                        <a:rPr lang="hr-HR" sz="1050" kern="100" dirty="0" err="1">
                          <a:solidFill>
                            <a:schemeClr val="tx1"/>
                          </a:solidFill>
                          <a:effectLst/>
                        </a:rPr>
                        <a:t>niskougljičnog</a:t>
                      </a:r>
                      <a:r>
                        <a:rPr lang="hr-HR" sz="1050" kern="100" dirty="0">
                          <a:solidFill>
                            <a:schemeClr val="tx1"/>
                          </a:solidFill>
                          <a:effectLst/>
                        </a:rPr>
                        <a:t> razvoja Republike Hrvatske</a:t>
                      </a:r>
                    </a:p>
                    <a:p>
                      <a:pPr>
                        <a:lnSpc>
                          <a:spcPct val="107000"/>
                        </a:lnSpc>
                        <a:spcAft>
                          <a:spcPts val="800"/>
                        </a:spcAft>
                      </a:pPr>
                      <a:r>
                        <a:rPr lang="hr-HR" sz="1050" kern="100" dirty="0">
                          <a:solidFill>
                            <a:schemeClr val="tx1"/>
                          </a:solidFill>
                          <a:effectLst/>
                        </a:rPr>
                        <a:t>• Akcijski plan za provedbu Strategije prilagodbe klimatskim promjenama u Republici Hrvatskoj </a:t>
                      </a:r>
                    </a:p>
                    <a:p>
                      <a:pPr>
                        <a:lnSpc>
                          <a:spcPct val="107000"/>
                        </a:lnSpc>
                        <a:spcAft>
                          <a:spcPts val="800"/>
                        </a:spcAft>
                      </a:pPr>
                      <a:r>
                        <a:rPr lang="hr-HR" sz="1050" kern="100" dirty="0">
                          <a:solidFill>
                            <a:schemeClr val="tx1"/>
                          </a:solidFill>
                          <a:effectLst/>
                        </a:rPr>
                        <a:t>• Integrirani energetski i klimatski plan Republike Hrvatske</a:t>
                      </a:r>
                    </a:p>
                    <a:p>
                      <a:pPr>
                        <a:lnSpc>
                          <a:spcPct val="107000"/>
                        </a:lnSpc>
                        <a:spcAft>
                          <a:spcPts val="800"/>
                        </a:spcAft>
                      </a:pPr>
                      <a:r>
                        <a:rPr lang="hr-HR" sz="1050" kern="100" dirty="0">
                          <a:solidFill>
                            <a:schemeClr val="tx1"/>
                          </a:solidFill>
                          <a:effectLst/>
                        </a:rPr>
                        <a:t>• Program ublažavanja klimatskih promjena, prilagodbe klimatskim promjenama i zaštite ozonskog sloja</a:t>
                      </a:r>
                      <a:endParaRPr lang="hr-HR" sz="1050" kern="100" dirty="0">
                        <a:solidFill>
                          <a:schemeClr val="tx1"/>
                        </a:solidFill>
                        <a:effectLst/>
                        <a:latin typeface="Noto Sans" panose="020B0502040504020204" pitchFamily="34" charset="0"/>
                        <a:ea typeface="Times New Roman" panose="02020603050405020304" pitchFamily="18" charset="0"/>
                        <a:cs typeface="Times New Roman" panose="02020603050405020304" pitchFamily="18" charset="0"/>
                      </a:endParaRPr>
                    </a:p>
                  </a:txBody>
                  <a:tcPr marL="46436" marR="464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391646"/>
                  </a:ext>
                </a:extLst>
              </a:tr>
              <a:tr h="686467">
                <a:tc>
                  <a:txBody>
                    <a:bodyPr/>
                    <a:lstStyle/>
                    <a:p>
                      <a:pPr algn="ctr">
                        <a:lnSpc>
                          <a:spcPct val="107000"/>
                        </a:lnSpc>
                        <a:spcAft>
                          <a:spcPts val="800"/>
                        </a:spcAft>
                      </a:pPr>
                      <a:r>
                        <a:rPr lang="hr-HR" sz="1050" kern="100" dirty="0">
                          <a:solidFill>
                            <a:schemeClr val="accent6"/>
                          </a:solidFill>
                          <a:effectLst/>
                          <a:latin typeface="Noto Sans" panose="020B0502040504020204" pitchFamily="34" charset="0"/>
                        </a:rPr>
                        <a:t>PRAVILNIK O ENERGETSKOM PREGLEDU ZGRADE I ENERGETSKOM CERTIFICIRANJU E (NN 88/17, 90/20, 1/21, 45/21) </a:t>
                      </a:r>
                      <a:endParaRPr lang="hr-HR" sz="1050" kern="100" dirty="0">
                        <a:solidFill>
                          <a:schemeClr val="accent6"/>
                        </a:solidFill>
                        <a:effectLst/>
                        <a:latin typeface="Noto Sans" panose="020B0502040504020204" pitchFamily="34" charset="0"/>
                        <a:ea typeface="Times New Roman" panose="02020603050405020304" pitchFamily="18" charset="0"/>
                        <a:cs typeface="Times New Roman" panose="02020603050405020304" pitchFamily="18" charset="0"/>
                      </a:endParaRPr>
                    </a:p>
                  </a:txBody>
                  <a:tcPr marL="46436" marR="464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hr-HR" sz="1050" kern="100" dirty="0">
                          <a:solidFill>
                            <a:schemeClr val="tx1"/>
                          </a:solidFill>
                          <a:effectLst/>
                          <a:latin typeface="Noto Sans" panose="020B0502040504020204" pitchFamily="34" charset="0"/>
                        </a:rPr>
                        <a:t>• definira način provedbe energetskog pregleda, metodologiju za izradu i sadržaj energetskih certifikata za zgrade</a:t>
                      </a:r>
                    </a:p>
                    <a:p>
                      <a:pPr>
                        <a:lnSpc>
                          <a:spcPct val="107000"/>
                        </a:lnSpc>
                        <a:spcAft>
                          <a:spcPts val="800"/>
                        </a:spcAft>
                      </a:pPr>
                      <a:r>
                        <a:rPr lang="hr-HR" sz="1050" kern="100" dirty="0">
                          <a:solidFill>
                            <a:schemeClr val="tx1"/>
                          </a:solidFill>
                          <a:effectLst/>
                        </a:rPr>
                        <a:t> • uređuje način redovitog pregleda sustava grijanja i sustava hlađenja ili klimatizacije u zgradi</a:t>
                      </a:r>
                      <a:endParaRPr lang="hr-HR" sz="1050" kern="100" dirty="0">
                        <a:solidFill>
                          <a:schemeClr val="tx1"/>
                        </a:solidFill>
                        <a:effectLst/>
                        <a:latin typeface="Noto Sans" panose="020B0502040504020204" pitchFamily="34" charset="0"/>
                        <a:ea typeface="Times New Roman" panose="02020603050405020304" pitchFamily="18" charset="0"/>
                        <a:cs typeface="Times New Roman" panose="02020603050405020304" pitchFamily="18" charset="0"/>
                      </a:endParaRPr>
                    </a:p>
                  </a:txBody>
                  <a:tcPr marL="46436" marR="464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13429"/>
                  </a:ext>
                </a:extLst>
              </a:tr>
            </a:tbl>
          </a:graphicData>
        </a:graphic>
      </p:graphicFrame>
      <p:pic>
        <p:nvPicPr>
          <p:cNvPr id="4" name="Picture 11" descr="A black and orange logo&#10;&#10;Description automatically generated">
            <a:extLst>
              <a:ext uri="{FF2B5EF4-FFF2-40B4-BE49-F238E27FC236}">
                <a16:creationId xmlns:a16="http://schemas.microsoft.com/office/drawing/2014/main" id="{9BEA04C2-DAE3-4FA9-AF2A-7BEE37778AAC}"/>
              </a:ext>
            </a:extLst>
          </p:cNvPr>
          <p:cNvPicPr>
            <a:picLocks noChangeAspect="1"/>
          </p:cNvPicPr>
          <p:nvPr/>
        </p:nvPicPr>
        <p:blipFill>
          <a:blip r:embed="rId2"/>
          <a:stretch>
            <a:fillRect/>
          </a:stretch>
        </p:blipFill>
        <p:spPr>
          <a:xfrm>
            <a:off x="275618" y="81546"/>
            <a:ext cx="1476981" cy="489584"/>
          </a:xfrm>
          <a:prstGeom prst="rect">
            <a:avLst/>
          </a:prstGeom>
        </p:spPr>
      </p:pic>
    </p:spTree>
    <p:extLst>
      <p:ext uri="{BB962C8B-B14F-4D97-AF65-F5344CB8AC3E}">
        <p14:creationId xmlns:p14="http://schemas.microsoft.com/office/powerpoint/2010/main" val="1574752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73BB6462-F1D8-E74B-D0B1-6EB1FFFA5620}"/>
              </a:ext>
            </a:extLst>
          </p:cNvPr>
          <p:cNvSpPr txBox="1"/>
          <p:nvPr/>
        </p:nvSpPr>
        <p:spPr>
          <a:xfrm>
            <a:off x="3506488" y="369596"/>
            <a:ext cx="3600021" cy="307777"/>
          </a:xfrm>
          <a:prstGeom prst="rect">
            <a:avLst/>
          </a:prstGeom>
          <a:noFill/>
        </p:spPr>
        <p:txBody>
          <a:bodyPr wrap="square" rtlCol="0">
            <a:spAutoFit/>
          </a:bodyPr>
          <a:lstStyle/>
          <a:p>
            <a:pPr algn="l"/>
            <a:r>
              <a:rPr lang="hr-HR"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ENERGETSKA UČINKOVITOST DOMA</a:t>
            </a:r>
            <a:endParaRPr lang="sr-Latn-RS" sz="1400" b="1"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5" name="TekstniOkvir 4">
            <a:extLst>
              <a:ext uri="{FF2B5EF4-FFF2-40B4-BE49-F238E27FC236}">
                <a16:creationId xmlns:a16="http://schemas.microsoft.com/office/drawing/2014/main" id="{9C25A4D6-29E2-D6DD-3A6F-EFE94344C54C}"/>
              </a:ext>
            </a:extLst>
          </p:cNvPr>
          <p:cNvSpPr txBox="1"/>
          <p:nvPr/>
        </p:nvSpPr>
        <p:spPr>
          <a:xfrm>
            <a:off x="1014090" y="923618"/>
            <a:ext cx="8300931" cy="1754326"/>
          </a:xfrm>
          <a:prstGeom prst="rect">
            <a:avLst/>
          </a:prstGeom>
          <a:noFill/>
        </p:spPr>
        <p:txBody>
          <a:bodyPr wrap="square" rtlCol="0">
            <a:spAutoFit/>
          </a:bodyPr>
          <a:lstStyle/>
          <a:p>
            <a:pPr algn="l"/>
            <a:r>
              <a:rPr lang="hr-HR" sz="1200" dirty="0">
                <a:latin typeface="Noto Sans" panose="020B0502040504020204" pitchFamily="34" charset="0"/>
                <a:ea typeface="Noto Sans" panose="020B0502040504020204" pitchFamily="34" charset="0"/>
                <a:cs typeface="Noto Sans" panose="020B0502040504020204" pitchFamily="34" charset="0"/>
              </a:rPr>
              <a:t>Kako su najveći troškovi energije vezani za grijanje i proizvodnju potrošne tople vode, tako su i načini i mjere uštede energije najviše vezani uz taj dio potrošnje. </a:t>
            </a:r>
          </a:p>
          <a:p>
            <a:pPr algn="l"/>
            <a:r>
              <a:rPr lang="hr-HR" sz="1200" dirty="0">
                <a:latin typeface="Noto Sans" panose="020B0502040504020204" pitchFamily="34" charset="0"/>
                <a:ea typeface="Noto Sans" panose="020B0502040504020204" pitchFamily="34" charset="0"/>
                <a:cs typeface="Noto Sans" panose="020B0502040504020204" pitchFamily="34" charset="0"/>
              </a:rPr>
              <a:t>Ulaganjem u povoljne mjere energetske učinkovitosti mogu se ostvariti značajne uštede u energetskim troškovima. </a:t>
            </a:r>
          </a:p>
          <a:p>
            <a:pPr algn="l"/>
            <a:endParaRPr lang="hr-HR" sz="1200" dirty="0">
              <a:latin typeface="Noto Sans" panose="020B0502040504020204" pitchFamily="34" charset="0"/>
              <a:ea typeface="Noto Sans" panose="020B0502040504020204" pitchFamily="34" charset="0"/>
              <a:cs typeface="Noto Sans" panose="020B0502040504020204" pitchFamily="34" charset="0"/>
            </a:endParaRPr>
          </a:p>
          <a:p>
            <a:pPr algn="l"/>
            <a:r>
              <a:rPr lang="hr-HR" sz="1200" b="1" dirty="0">
                <a:latin typeface="Noto Sans" panose="020B0502040504020204" pitchFamily="34" charset="0"/>
                <a:ea typeface="Noto Sans" panose="020B0502040504020204" pitchFamily="34" charset="0"/>
                <a:cs typeface="Noto Sans" panose="020B0502040504020204" pitchFamily="34" charset="0"/>
              </a:rPr>
              <a:t>Energetska učinkovitost (efikasnost) je odnos između potrošnje energije i dobivenih rezultata </a:t>
            </a:r>
            <a:r>
              <a:rPr lang="hr-HR" sz="1200" dirty="0">
                <a:latin typeface="Noto Sans" panose="020B0502040504020204" pitchFamily="34" charset="0"/>
                <a:ea typeface="Noto Sans" panose="020B0502040504020204" pitchFamily="34" charset="0"/>
                <a:cs typeface="Noto Sans" panose="020B0502040504020204" pitchFamily="34" charset="0"/>
              </a:rPr>
              <a:t>(topline, rasvijetljenosti, udobnosti, funkcionalnosti…).  Primjerice, klasičnu žarulju od 100 Watta moguće je zamijeniti LED žaruljom od 15-20 Watta. Pet puta manja snaga žarulje podrazumijeva i pet puta manju potrošnju energije, a za istu količinu rasvijetljenosti. </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sp>
        <p:nvSpPr>
          <p:cNvPr id="7" name="TekstniOkvir 6">
            <a:extLst>
              <a:ext uri="{FF2B5EF4-FFF2-40B4-BE49-F238E27FC236}">
                <a16:creationId xmlns:a16="http://schemas.microsoft.com/office/drawing/2014/main" id="{579ABB5F-10AA-ACD5-93A3-757F9CEB5001}"/>
              </a:ext>
            </a:extLst>
          </p:cNvPr>
          <p:cNvSpPr txBox="1"/>
          <p:nvPr/>
        </p:nvSpPr>
        <p:spPr>
          <a:xfrm>
            <a:off x="1044570" y="2743200"/>
            <a:ext cx="7762804" cy="1384995"/>
          </a:xfrm>
          <a:prstGeom prst="rect">
            <a:avLst/>
          </a:prstGeom>
          <a:noFill/>
        </p:spPr>
        <p:txBody>
          <a:bodyPr wrap="square" lIns="91440" tIns="45720" rIns="91440" bIns="45720" anchor="t">
            <a:spAutoFit/>
          </a:bodyPr>
          <a:lstStyle/>
          <a:p>
            <a:r>
              <a:rPr lang="hr-HR" sz="1200" b="1"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Korisnost</a:t>
            </a: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 energetske učinkovitosti:</a:t>
            </a:r>
            <a:r>
              <a:rPr lang="hr-HR" sz="1200" dirty="0">
                <a:solidFill>
                  <a:srgbClr val="1F1F1F"/>
                </a:solidFill>
                <a:latin typeface="Noto Sans" panose="020B0502040504020204" pitchFamily="34" charset="0"/>
                <a:ea typeface="Noto Sans" panose="020B0502040504020204" pitchFamily="34" charset="0"/>
                <a:cs typeface="Noto Sans" panose="020B0502040504020204" pitchFamily="34" charset="0"/>
              </a:rPr>
              <a:t> </a:t>
            </a:r>
            <a:endPar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endParaRPr>
          </a:p>
          <a:p>
            <a:pPr marL="171450" indent="-171450">
              <a:buFont typeface="Arial" panose="020B0604020202020204" pitchFamily="34" charset="0"/>
              <a:buChar char="•"/>
            </a:pP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Manje zagađenja </a:t>
            </a:r>
          </a:p>
          <a:p>
            <a:pPr marL="171450" indent="-171450">
              <a:buFont typeface="Arial" panose="020B0604020202020204" pitchFamily="34" charset="0"/>
              <a:buChar char="•"/>
            </a:pP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Učinkovitije korištenje resursa </a:t>
            </a:r>
          </a:p>
          <a:p>
            <a:pPr marL="171450" indent="-171450">
              <a:buFont typeface="Arial" panose="020B0604020202020204" pitchFamily="34" charset="0"/>
              <a:buChar char="•"/>
            </a:pP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Niže emisije </a:t>
            </a:r>
            <a:r>
              <a:rPr lang="hr-HR" sz="1200" dirty="0">
                <a:solidFill>
                  <a:srgbClr val="1F1F1F"/>
                </a:solidFill>
                <a:latin typeface="Noto Sans" panose="020B0502040504020204" pitchFamily="34" charset="0"/>
                <a:ea typeface="Noto Sans" panose="020B0502040504020204" pitchFamily="34" charset="0"/>
                <a:cs typeface="Noto Sans" panose="020B0502040504020204" pitchFamily="34" charset="0"/>
              </a:rPr>
              <a:t>CO2</a:t>
            </a:r>
          </a:p>
          <a:p>
            <a:pPr marL="171450" indent="-171450">
              <a:buFont typeface="Arial" panose="020B0604020202020204" pitchFamily="34" charset="0"/>
              <a:buChar char="•"/>
            </a:pP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Smanjena ovisnost o fosilnim gorivima</a:t>
            </a:r>
          </a:p>
          <a:p>
            <a:pPr marL="171450" indent="-171450">
              <a:buFont typeface="Arial" panose="020B0604020202020204" pitchFamily="34" charset="0"/>
              <a:buChar char="•"/>
            </a:pP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Povećana dobit i konkurentnost za poduzeća </a:t>
            </a:r>
          </a:p>
          <a:p>
            <a:pPr marL="171450" indent="-171450">
              <a:buFont typeface="Arial" panose="020B0604020202020204" pitchFamily="34" charset="0"/>
              <a:buChar char="•"/>
            </a:pPr>
            <a:r>
              <a:rPr lang="hr-HR" sz="1200" b="0" i="0" dirty="0">
                <a:solidFill>
                  <a:srgbClr val="1F1F1F"/>
                </a:solidFill>
                <a:effectLst/>
                <a:latin typeface="Noto Sans" panose="020B0502040504020204" pitchFamily="34" charset="0"/>
                <a:ea typeface="Noto Sans" panose="020B0502040504020204" pitchFamily="34" charset="0"/>
                <a:cs typeface="Noto Sans" panose="020B0502040504020204" pitchFamily="34" charset="0"/>
              </a:rPr>
              <a:t>Poboljšana udobnost i kvaliteta života za vlasnike kuća</a:t>
            </a:r>
            <a:endParaRPr lang="sr-Latn-RS" sz="1200" dirty="0">
              <a:latin typeface="Noto Sans" panose="020B0502040504020204" pitchFamily="34" charset="0"/>
              <a:ea typeface="Noto Sans" panose="020B0502040504020204" pitchFamily="34" charset="0"/>
              <a:cs typeface="Noto Sans" panose="020B0502040504020204" pitchFamily="34" charset="0"/>
            </a:endParaRPr>
          </a:p>
        </p:txBody>
      </p:sp>
      <p:sp>
        <p:nvSpPr>
          <p:cNvPr id="8" name="TekstniOkvir 7">
            <a:extLst>
              <a:ext uri="{FF2B5EF4-FFF2-40B4-BE49-F238E27FC236}">
                <a16:creationId xmlns:a16="http://schemas.microsoft.com/office/drawing/2014/main" id="{F6AD034C-2663-4275-84D7-686B87DEDE8C}"/>
              </a:ext>
            </a:extLst>
          </p:cNvPr>
          <p:cNvSpPr txBox="1"/>
          <p:nvPr/>
        </p:nvSpPr>
        <p:spPr>
          <a:xfrm>
            <a:off x="1005639" y="5029200"/>
            <a:ext cx="7742322" cy="830997"/>
          </a:xfrm>
          <a:prstGeom prst="rect">
            <a:avLst/>
          </a:prstGeom>
          <a:noFill/>
        </p:spPr>
        <p:txBody>
          <a:bodyPr wrap="square" rtlCol="0">
            <a:spAutoFit/>
          </a:bodyPr>
          <a:lstStyle/>
          <a:p>
            <a:pPr algn="l"/>
            <a:endParaRPr lang="hr-HR" sz="1200" dirty="0">
              <a:latin typeface="Noto Sans" panose="020B0502040504020204" pitchFamily="34" charset="0"/>
            </a:endParaRPr>
          </a:p>
          <a:p>
            <a:pPr marL="228600" indent="-228600" algn="l">
              <a:buAutoNum type="arabicPeriod"/>
            </a:pPr>
            <a:endParaRPr lang="hr-HR" sz="1200" dirty="0">
              <a:latin typeface="Noto Sans" panose="020B0502040504020204" pitchFamily="34" charset="0"/>
            </a:endParaRPr>
          </a:p>
          <a:p>
            <a:pPr algn="l"/>
            <a:endParaRPr lang="hr-HR" sz="1200" dirty="0">
              <a:latin typeface="Noto Sans" panose="020B0502040504020204" pitchFamily="34" charset="0"/>
            </a:endParaRPr>
          </a:p>
          <a:p>
            <a:pPr algn="l"/>
            <a:endParaRPr lang="sr-Latn-RS" sz="1200" dirty="0">
              <a:latin typeface="Noto Sans" panose="020B0502040504020204" pitchFamily="34" charset="0"/>
            </a:endParaRPr>
          </a:p>
        </p:txBody>
      </p:sp>
      <p:graphicFrame>
        <p:nvGraphicFramePr>
          <p:cNvPr id="3" name="Tablica 2">
            <a:extLst>
              <a:ext uri="{FF2B5EF4-FFF2-40B4-BE49-F238E27FC236}">
                <a16:creationId xmlns:a16="http://schemas.microsoft.com/office/drawing/2014/main" id="{2094FAC9-76B1-C10D-A167-0761F9FA7C7F}"/>
              </a:ext>
            </a:extLst>
          </p:cNvPr>
          <p:cNvGraphicFramePr>
            <a:graphicFrameLocks noGrp="1"/>
          </p:cNvGraphicFramePr>
          <p:nvPr>
            <p:extLst>
              <p:ext uri="{D42A27DB-BD31-4B8C-83A1-F6EECF244321}">
                <p14:modId xmlns:p14="http://schemas.microsoft.com/office/powerpoint/2010/main" val="321259440"/>
              </p:ext>
            </p:extLst>
          </p:nvPr>
        </p:nvGraphicFramePr>
        <p:xfrm>
          <a:off x="1005639" y="4754168"/>
          <a:ext cx="8211171" cy="2164792"/>
        </p:xfrm>
        <a:graphic>
          <a:graphicData uri="http://schemas.openxmlformats.org/drawingml/2006/table">
            <a:tbl>
              <a:tblPr firstRow="1" bandRow="1">
                <a:tableStyleId>{5C22544A-7EE6-4342-B048-85BDC9FD1C3A}</a:tableStyleId>
              </a:tblPr>
              <a:tblGrid>
                <a:gridCol w="2956761">
                  <a:extLst>
                    <a:ext uri="{9D8B030D-6E8A-4147-A177-3AD203B41FA5}">
                      <a16:colId xmlns:a16="http://schemas.microsoft.com/office/drawing/2014/main" val="2910850741"/>
                    </a:ext>
                  </a:extLst>
                </a:gridCol>
                <a:gridCol w="2136797">
                  <a:extLst>
                    <a:ext uri="{9D8B030D-6E8A-4147-A177-3AD203B41FA5}">
                      <a16:colId xmlns:a16="http://schemas.microsoft.com/office/drawing/2014/main" val="3957755327"/>
                    </a:ext>
                  </a:extLst>
                </a:gridCol>
                <a:gridCol w="3117613">
                  <a:extLst>
                    <a:ext uri="{9D8B030D-6E8A-4147-A177-3AD203B41FA5}">
                      <a16:colId xmlns:a16="http://schemas.microsoft.com/office/drawing/2014/main" val="636001352"/>
                    </a:ext>
                  </a:extLst>
                </a:gridCol>
              </a:tblGrid>
              <a:tr h="427432">
                <a:tc>
                  <a:txBody>
                    <a:bodyPr/>
                    <a:lstStyle/>
                    <a:p>
                      <a:pPr algn="ctr"/>
                      <a:r>
                        <a:rPr lang="hr-HR" sz="1200" dirty="0">
                          <a:solidFill>
                            <a:schemeClr val="accent6"/>
                          </a:solidFill>
                          <a:latin typeface="Noto Sans" panose="020B0502040504020204" pitchFamily="34" charset="0"/>
                          <a:ea typeface="Noto Sans" panose="020B0502040504020204" pitchFamily="34" charset="0"/>
                          <a:cs typeface="Noto Sans" panose="020B0502040504020204" pitchFamily="34" charset="0"/>
                        </a:rPr>
                        <a:t>VELIKE investicije</a:t>
                      </a:r>
                      <a:endParaRPr lang="sr-Latn-RS" sz="1200" dirty="0">
                        <a:solidFill>
                          <a:schemeClr val="accent6"/>
                        </a:solidFill>
                        <a:latin typeface="Noto Sans" panose="020B0502040504020204" pitchFamily="34" charset="0"/>
                        <a:ea typeface="Noto Sans" panose="020B0502040504020204" pitchFamily="34" charset="0"/>
                        <a:cs typeface="Noto Sans" panose="020B050204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dirty="0">
                          <a:solidFill>
                            <a:schemeClr val="accent6"/>
                          </a:solidFill>
                          <a:latin typeface="Noto Sans" panose="020B0502040504020204" pitchFamily="34" charset="0"/>
                          <a:ea typeface="Noto Sans" panose="020B0502040504020204" pitchFamily="34" charset="0"/>
                          <a:cs typeface="Noto Sans" panose="020B0502040504020204" pitchFamily="34" charset="0"/>
                        </a:rPr>
                        <a:t>SREDNJE investicije</a:t>
                      </a:r>
                      <a:endParaRPr lang="sr-Latn-RS" sz="1200" dirty="0">
                        <a:solidFill>
                          <a:schemeClr val="accent6"/>
                        </a:solidFill>
                        <a:latin typeface="Noto Sans" panose="020B0502040504020204" pitchFamily="34" charset="0"/>
                        <a:ea typeface="Noto Sans" panose="020B0502040504020204" pitchFamily="34" charset="0"/>
                        <a:cs typeface="Noto Sans" panose="020B050204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r-HR" sz="1200" dirty="0">
                          <a:solidFill>
                            <a:schemeClr val="accent6"/>
                          </a:solidFill>
                          <a:latin typeface="Noto Sans" panose="020B0502040504020204" pitchFamily="34" charset="0"/>
                          <a:ea typeface="Noto Sans" panose="020B0502040504020204" pitchFamily="34" charset="0"/>
                          <a:cs typeface="Noto Sans" panose="020B0502040504020204" pitchFamily="34" charset="0"/>
                        </a:rPr>
                        <a:t>MALE investicije</a:t>
                      </a:r>
                      <a:endParaRPr lang="sr-Latn-RS" sz="1200" dirty="0">
                        <a:solidFill>
                          <a:schemeClr val="accent6"/>
                        </a:solidFill>
                        <a:latin typeface="Noto Sans" panose="020B0502040504020204" pitchFamily="34" charset="0"/>
                        <a:ea typeface="Noto Sans" panose="020B0502040504020204" pitchFamily="34" charset="0"/>
                        <a:cs typeface="Noto Sans" panose="020B050204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8618322"/>
                  </a:ext>
                </a:extLst>
              </a:tr>
              <a:tr h="1157352">
                <a:tc>
                  <a:txBody>
                    <a:bodyPr/>
                    <a:lstStyle/>
                    <a:p>
                      <a:r>
                        <a:rPr lang="hr-HR" sz="1200" dirty="0">
                          <a:latin typeface="Noto Sans"/>
                          <a:ea typeface="Noto Sans"/>
                          <a:cs typeface="Noto Sans"/>
                        </a:rPr>
                        <a:t>TOPLINSKA IZOLACIJA vanjske ovojnice 
ENERGETSKI UČINKOVITI prozori i vrata 
SUSTAV GRIJANJA obnovljen (biomasa na pelete, toplinske pumpe) 
SUNČEVI TOPLINSKI KOLEKTORI za grijanje PTV</a:t>
                      </a:r>
                    </a:p>
                    <a:p>
                      <a:r>
                        <a:rPr lang="hr-HR" sz="1200" dirty="0">
                          <a:latin typeface="Noto Sans" panose="020B0502040504020204" pitchFamily="34" charset="0"/>
                          <a:ea typeface="Noto Sans" panose="020B0502040504020204" pitchFamily="34" charset="0"/>
                          <a:cs typeface="Noto Sans" panose="020B0502040504020204" pitchFamily="34" charset="0"/>
                        </a:rPr>
                        <a:t>FN sustavi</a:t>
                      </a:r>
                      <a:endParaRPr lang="sr-Latn-RS" sz="1200" dirty="0">
                        <a:latin typeface="Noto Sans" panose="020B0502040504020204" pitchFamily="34" charset="0"/>
                        <a:ea typeface="Noto Sans" panose="020B0502040504020204" pitchFamily="34" charset="0"/>
                        <a:cs typeface="Noto Sans" panose="020B050204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200" dirty="0">
                          <a:latin typeface="Noto Sans" panose="020B0502040504020204" pitchFamily="34" charset="0"/>
                          <a:ea typeface="Noto Sans" panose="020B0502040504020204" pitchFamily="34" charset="0"/>
                          <a:cs typeface="Noto Sans" panose="020B0502040504020204" pitchFamily="34" charset="0"/>
                        </a:rPr>
                        <a:t>EE kućanski uređaji</a:t>
                      </a:r>
                    </a:p>
                    <a:p>
                      <a:r>
                        <a:rPr lang="hr-HR" sz="1200" dirty="0">
                          <a:latin typeface="Noto Sans" panose="020B0502040504020204" pitchFamily="34" charset="0"/>
                          <a:ea typeface="Noto Sans" panose="020B0502040504020204" pitchFamily="34" charset="0"/>
                          <a:cs typeface="Noto Sans" panose="020B0502040504020204" pitchFamily="34" charset="0"/>
                        </a:rPr>
                        <a:t>Toplinska izolacija tavana</a:t>
                      </a:r>
                      <a:endParaRPr lang="sr-Latn-RS" sz="1200" dirty="0">
                        <a:latin typeface="Noto Sans" panose="020B0502040504020204" pitchFamily="34" charset="0"/>
                        <a:ea typeface="Noto Sans" panose="020B0502040504020204" pitchFamily="34" charset="0"/>
                        <a:cs typeface="Noto Sans" panose="020B050204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hr-HR" sz="1200" dirty="0">
                          <a:latin typeface="Noto Sans" panose="020B0502040504020204" pitchFamily="34" charset="0"/>
                          <a:ea typeface="Noto Sans" panose="020B0502040504020204" pitchFamily="34" charset="0"/>
                          <a:cs typeface="Noto Sans" panose="020B0502040504020204" pitchFamily="34" charset="0"/>
                        </a:rPr>
                        <a:t>Brtvljenje prozora i vrata
Ušteda vode</a:t>
                      </a:r>
                    </a:p>
                    <a:p>
                      <a:r>
                        <a:rPr lang="hr-HR" sz="1200" dirty="0">
                          <a:latin typeface="Noto Sans" panose="020B0502040504020204" pitchFamily="34" charset="0"/>
                          <a:ea typeface="Noto Sans" panose="020B0502040504020204" pitchFamily="34" charset="0"/>
                          <a:cs typeface="Noto Sans" panose="020B0502040504020204" pitchFamily="34" charset="0"/>
                        </a:rPr>
                        <a:t>EE rasvjeta</a:t>
                      </a:r>
                      <a:endParaRPr lang="sr-Latn-RS" sz="1200" dirty="0">
                        <a:latin typeface="Noto Sans" panose="020B0502040504020204" pitchFamily="34" charset="0"/>
                        <a:ea typeface="Noto Sans" panose="020B0502040504020204" pitchFamily="34" charset="0"/>
                        <a:cs typeface="Noto Sans" panose="020B050204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2997198"/>
                  </a:ext>
                </a:extLst>
              </a:tr>
            </a:tbl>
          </a:graphicData>
        </a:graphic>
      </p:graphicFrame>
      <p:pic>
        <p:nvPicPr>
          <p:cNvPr id="9" name="Picture 11" descr="A black and orange logo&#10;&#10;Description automatically generated">
            <a:extLst>
              <a:ext uri="{FF2B5EF4-FFF2-40B4-BE49-F238E27FC236}">
                <a16:creationId xmlns:a16="http://schemas.microsoft.com/office/drawing/2014/main" id="{F5AA8BDE-1558-421B-B654-5CE6BCDD1694}"/>
              </a:ext>
            </a:extLst>
          </p:cNvPr>
          <p:cNvPicPr>
            <a:picLocks noChangeAspect="1"/>
          </p:cNvPicPr>
          <p:nvPr/>
        </p:nvPicPr>
        <p:blipFill>
          <a:blip r:embed="rId2"/>
          <a:stretch>
            <a:fillRect/>
          </a:stretch>
        </p:blipFill>
        <p:spPr>
          <a:xfrm>
            <a:off x="319839" y="158985"/>
            <a:ext cx="1371600" cy="454653"/>
          </a:xfrm>
          <a:prstGeom prst="rect">
            <a:avLst/>
          </a:prstGeom>
        </p:spPr>
      </p:pic>
    </p:spTree>
    <p:extLst>
      <p:ext uri="{BB962C8B-B14F-4D97-AF65-F5344CB8AC3E}">
        <p14:creationId xmlns:p14="http://schemas.microsoft.com/office/powerpoint/2010/main" val="211675622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9E5115C3D7BC145AD5719B1B70361C4" ma:contentTypeVersion="14" ma:contentTypeDescription="Stvaranje novog dokumenta." ma:contentTypeScope="" ma:versionID="cb999376039f60ef7034c186ca5c8d06">
  <xsd:schema xmlns:xsd="http://www.w3.org/2001/XMLSchema" xmlns:xs="http://www.w3.org/2001/XMLSchema" xmlns:p="http://schemas.microsoft.com/office/2006/metadata/properties" xmlns:ns2="54579dd3-760a-429d-a6db-675fc3f1a294" xmlns:ns3="36b51939-855b-4894-9b49-598b93ed128f" targetNamespace="http://schemas.microsoft.com/office/2006/metadata/properties" ma:root="true" ma:fieldsID="ccfe179bc846dc080e629f43d010045f" ns2:_="" ns3:_="">
    <xsd:import namespace="54579dd3-760a-429d-a6db-675fc3f1a294"/>
    <xsd:import namespace="36b51939-855b-4894-9b49-598b93ed128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579dd3-760a-429d-a6db-675fc3f1a2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Oznake slika" ma:readOnly="false" ma:fieldId="{5cf76f15-5ced-4ddc-b409-7134ff3c332f}" ma:taxonomyMulti="true" ma:sspId="c665dd8f-635b-47a9-a09e-ad5fc462c08e"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b51939-855b-4894-9b49-598b93ed128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6351267-0086-4fb3-b47f-871eec25144b}" ma:internalName="TaxCatchAll" ma:showField="CatchAllData" ma:web="36b51939-855b-4894-9b49-598b93ed128f">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ji o zajedničkom korištenju"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6b51939-855b-4894-9b49-598b93ed128f" xsi:nil="true"/>
    <lcf76f155ced4ddcb4097134ff3c332f xmlns="54579dd3-760a-429d-a6db-675fc3f1a2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0A58C3-66CE-441D-ACF3-5EC3348617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579dd3-760a-429d-a6db-675fc3f1a294"/>
    <ds:schemaRef ds:uri="36b51939-855b-4894-9b49-598b93ed12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970ABF-7A34-47FD-B7F7-1146EC34E32B}">
  <ds:schemaRefs>
    <ds:schemaRef ds:uri="http://schemas.microsoft.com/sharepoint/v3/contenttype/forms"/>
  </ds:schemaRefs>
</ds:datastoreItem>
</file>

<file path=customXml/itemProps3.xml><?xml version="1.0" encoding="utf-8"?>
<ds:datastoreItem xmlns:ds="http://schemas.openxmlformats.org/officeDocument/2006/customXml" ds:itemID="{BB5F1A87-E4C6-41FB-BA1C-3A9651351BDA}">
  <ds:schemaRefs>
    <ds:schemaRef ds:uri="http://schemas.microsoft.com/office/2006/metadata/properties"/>
    <ds:schemaRef ds:uri="http://schemas.microsoft.com/office/infopath/2007/PartnerControls"/>
    <ds:schemaRef ds:uri="36b51939-855b-4894-9b49-598b93ed128f"/>
    <ds:schemaRef ds:uri="54579dd3-760a-429d-a6db-675fc3f1a294"/>
  </ds:schemaRefs>
</ds:datastoreItem>
</file>

<file path=docProps/app.xml><?xml version="1.0" encoding="utf-8"?>
<Properties xmlns="http://schemas.openxmlformats.org/officeDocument/2006/extended-properties" xmlns:vt="http://schemas.openxmlformats.org/officeDocument/2006/docPropsVTypes">
  <Template/>
  <TotalTime>463</TotalTime>
  <Words>7006</Words>
  <Application>Microsoft Office PowerPoint</Application>
  <PresentationFormat>Custom</PresentationFormat>
  <Paragraphs>596</Paragraphs>
  <Slides>39</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Poppins Medium Bold</vt:lpstr>
      <vt:lpstr>Minion Pro</vt:lpstr>
      <vt:lpstr>Poppins Medium</vt:lpstr>
      <vt:lpstr>Arial</vt:lpstr>
      <vt:lpstr>Calibri</vt:lpstr>
      <vt:lpstr>Noto Sans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Energetski savjetnik priručnik  – kopija</dc:title>
  <cp:lastModifiedBy>Anamari Majdandžić</cp:lastModifiedBy>
  <cp:revision>155</cp:revision>
  <dcterms:created xsi:type="dcterms:W3CDTF">2006-08-16T00:00:00Z</dcterms:created>
  <dcterms:modified xsi:type="dcterms:W3CDTF">2024-06-17T10:36:24Z</dcterms:modified>
  <dc:identifier>DAF5kEOY_c8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0x01010039E5115C3D7BC145AD5719B1B70361C4</vt:lpwstr>
  </property>
  <property fmtid="{D5CDD505-2E9C-101B-9397-08002B2CF9AE}" pid="3" name="MediaServiceImageTags">
    <vt:lpwstr/>
  </property>
</Properties>
</file>